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45"/>
  </p:notesMasterIdLst>
  <p:handoutMasterIdLst>
    <p:handoutMasterId r:id="rId46"/>
  </p:handoutMasterIdLst>
  <p:sldIdLst>
    <p:sldId id="274" r:id="rId3"/>
    <p:sldId id="276" r:id="rId4"/>
    <p:sldId id="428" r:id="rId5"/>
    <p:sldId id="394" r:id="rId6"/>
    <p:sldId id="395" r:id="rId7"/>
    <p:sldId id="396" r:id="rId8"/>
    <p:sldId id="397" r:id="rId9"/>
    <p:sldId id="432" r:id="rId10"/>
    <p:sldId id="429" r:id="rId11"/>
    <p:sldId id="399" r:id="rId12"/>
    <p:sldId id="427" r:id="rId13"/>
    <p:sldId id="430" r:id="rId14"/>
    <p:sldId id="402" r:id="rId15"/>
    <p:sldId id="433" r:id="rId16"/>
    <p:sldId id="434" r:id="rId17"/>
    <p:sldId id="435" r:id="rId18"/>
    <p:sldId id="436" r:id="rId19"/>
    <p:sldId id="441" r:id="rId20"/>
    <p:sldId id="437" r:id="rId21"/>
    <p:sldId id="438" r:id="rId22"/>
    <p:sldId id="439" r:id="rId23"/>
    <p:sldId id="440" r:id="rId24"/>
    <p:sldId id="400" r:id="rId25"/>
    <p:sldId id="444" r:id="rId26"/>
    <p:sldId id="443" r:id="rId27"/>
    <p:sldId id="442" r:id="rId28"/>
    <p:sldId id="401" r:id="rId29"/>
    <p:sldId id="403" r:id="rId30"/>
    <p:sldId id="406" r:id="rId31"/>
    <p:sldId id="408" r:id="rId32"/>
    <p:sldId id="425" r:id="rId33"/>
    <p:sldId id="446" r:id="rId34"/>
    <p:sldId id="445" r:id="rId35"/>
    <p:sldId id="447" r:id="rId36"/>
    <p:sldId id="448" r:id="rId37"/>
    <p:sldId id="404" r:id="rId38"/>
    <p:sldId id="419" r:id="rId39"/>
    <p:sldId id="426" r:id="rId40"/>
    <p:sldId id="349" r:id="rId41"/>
    <p:sldId id="351" r:id="rId42"/>
    <p:sldId id="431" r:id="rId43"/>
    <p:sldId id="392" r:id="rId44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03A14"/>
    <a:srgbClr val="E85C0E"/>
    <a:srgbClr val="BAB398"/>
    <a:srgbClr val="ADA485"/>
    <a:srgbClr val="C6C0AA"/>
    <a:srgbClr val="663606"/>
    <a:srgbClr val="663106"/>
    <a:srgbClr val="F8DC9E"/>
    <a:srgbClr val="FBEEDC"/>
    <a:srgbClr val="FBEEC9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814" autoAdjust="0"/>
    <p:restoredTop sz="94660" autoAdjust="0"/>
  </p:normalViewPr>
  <p:slideViewPr>
    <p:cSldViewPr>
      <p:cViewPr varScale="1">
        <p:scale>
          <a:sx n="72" d="100"/>
          <a:sy n="72" d="100"/>
        </p:scale>
        <p:origin x="546" y="66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>
        <p:scale>
          <a:sx n="100" d="100"/>
          <a:sy n="100" d="100"/>
        </p:scale>
        <p:origin x="954" y="-258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04-05-2014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04-05-2014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1515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E5819AD-1A2D-4442-9802-E92F8E39E2D9}" type="slidenum">
              <a:rPr lang="en-US"/>
              <a:pPr/>
              <a:t>37</a:t>
            </a:fld>
            <a:r>
              <a:rPr lang="en-US" dirty="0"/>
              <a:t>##</a:t>
            </a:r>
          </a:p>
        </p:txBody>
      </p:sp>
      <p:sp>
        <p:nvSpPr>
          <p:cNvPr id="4833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33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5898976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9617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4877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08912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4990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1347497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D617CB7-C5D8-47F0-ABF7-0945C7C407C0}" type="slidenum">
              <a:rPr lang="en-US"/>
              <a:pPr/>
              <a:t>6</a:t>
            </a:fld>
            <a:r>
              <a:rPr lang="en-US" dirty="0"/>
              <a:t>##</a:t>
            </a:r>
          </a:p>
        </p:txBody>
      </p:sp>
      <p:sp>
        <p:nvSpPr>
          <p:cNvPr id="4935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35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8981750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EEB5A93-F081-4175-8EB0-4FFAB332ABCB}" type="slidenum">
              <a:rPr lang="en-US"/>
              <a:pPr/>
              <a:t>7</a:t>
            </a:fld>
            <a:r>
              <a:rPr lang="en-US" dirty="0"/>
              <a:t>##</a:t>
            </a:r>
          </a:p>
        </p:txBody>
      </p:sp>
      <p:sp>
        <p:nvSpPr>
          <p:cNvPr id="5048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48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9858603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AA2E74B-D282-44E4-B6AE-A4472F78451B}" type="slidenum">
              <a:rPr lang="en-US"/>
              <a:pPr/>
              <a:t>10</a:t>
            </a:fld>
            <a:r>
              <a:rPr lang="en-US" dirty="0"/>
              <a:t>##</a:t>
            </a:r>
          </a:p>
        </p:txBody>
      </p:sp>
      <p:sp>
        <p:nvSpPr>
          <p:cNvPr id="4741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41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1944006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52685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A4ECA75-83AB-4F24-B3BA-D6303D87AFCC}" type="slidenum">
              <a:rPr lang="en-US"/>
              <a:pPr/>
              <a:t>27</a:t>
            </a:fld>
            <a:r>
              <a:rPr lang="en-US" dirty="0"/>
              <a:t>##</a:t>
            </a:r>
          </a:p>
        </p:txBody>
      </p:sp>
      <p:sp>
        <p:nvSpPr>
          <p:cNvPr id="4751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51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1765928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36F943D-32EB-4F12-8A3E-F54BB8C67A3C}" type="slidenum">
              <a:rPr lang="en-US"/>
              <a:pPr/>
              <a:t>29</a:t>
            </a:fld>
            <a:r>
              <a:rPr lang="en-US" dirty="0"/>
              <a:t>##</a:t>
            </a:r>
          </a:p>
        </p:txBody>
      </p:sp>
      <p:sp>
        <p:nvSpPr>
          <p:cNvPr id="4792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92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7952495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E3BADA9-45DC-4181-AFE2-A8F736E1D422}" type="slidenum">
              <a:rPr lang="en-US"/>
              <a:pPr/>
              <a:t>30</a:t>
            </a:fld>
            <a:r>
              <a:rPr lang="en-US" dirty="0"/>
              <a:t>##</a:t>
            </a:r>
          </a:p>
        </p:txBody>
      </p:sp>
      <p:sp>
        <p:nvSpPr>
          <p:cNvPr id="4802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02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9789270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04-05-2014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ource Code Examp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 marL="0" indent="0">
              <a:buNone/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Sample source code:</a:t>
            </a:r>
            <a:endParaRPr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24013" y="1892119"/>
            <a:ext cx="10940800" cy="1689281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4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 smtClean="0"/>
              <a:t>Source code box</a:t>
            </a:r>
          </a:p>
          <a:p>
            <a:pPr marL="0" lvl="0"/>
            <a:r>
              <a:rPr lang="en-US" noProof="1" smtClean="0"/>
              <a:t>…</a:t>
            </a:r>
          </a:p>
          <a:p>
            <a:pPr marL="0" lvl="0"/>
            <a:r>
              <a:rPr lang="en-US" noProof="1" smtClean="0"/>
              <a:t>…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77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04-05-2014</a:t>
            </a:fld>
            <a:endParaRPr lang="en-US" dirty="0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8310201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 userDrawn="1"/>
        </p:nvSpPr>
        <p:spPr>
          <a:xfrm rot="20967018">
            <a:off x="52437" y="3176455"/>
            <a:ext cx="7313295" cy="1261884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0000" b="1" kern="1200" noProof="0" dirty="0" smtClean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Questions?</a:t>
            </a:r>
            <a:endParaRPr lang="en-US" sz="100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603A14"/>
                </a:solidFill>
              </a:rPr>
              <a:t>?</a:t>
            </a:r>
            <a:endParaRPr lang="en-US" sz="2400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8799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04-05-2014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73" r:id="rId3"/>
    <p:sldLayoutId id="2147483663" r:id="rId4"/>
    <p:sldLayoutId id="2147483667" r:id="rId5"/>
    <p:sldLayoutId id="2147483672" r:id="rId6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hyperlink" Target="http://www.nakov.com/" TargetMode="External"/><Relationship Id="rId7" Type="http://schemas.openxmlformats.org/officeDocument/2006/relationships/hyperlink" Target="http://softuni.or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hyperlink" Target="http://creativecommons.org/licenses/by-nc-sa/4.0/" TargetMode="External"/><Relationship Id="rId10" Type="http://schemas.openxmlformats.org/officeDocument/2006/relationships/image" Target="../media/image9.png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jp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://docs.oracle.com/javase/8/docs/index.html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jpe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softuni.bg/courses/csharp-basic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clipse.org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netbeans.org/" TargetMode="External"/><Relationship Id="rId2" Type="http://schemas.openxmlformats.org/officeDocument/2006/relationships/hyperlink" Target="http://www.netbeans.org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hyperlink" Target="http://www.jetbrains.com/idea/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oracle.com/javase/8/docs/api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hyperlink" Target="http://docs.oracle.com/javase/tutorial/" TargetMode="External"/><Relationship Id="rId4" Type="http://schemas.openxmlformats.org/officeDocument/2006/relationships/hyperlink" Target="http://docs.oracle.com/javase/8/docs/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hyperlink" Target="http://docs.oracle.com/javase/8/docs/api/" TargetMode="Externa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png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courses/java-basics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hyperlink" Target="http://creativecommons.org/licenses/by-nc-sa/3.0/deed.en_US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oftuni.bg/trainings/coursesinstances/details/2" TargetMode="External"/><Relationship Id="rId5" Type="http://schemas.openxmlformats.org/officeDocument/2006/relationships/hyperlink" Target="http://creativecommons.org/licenses/by-sa/4.0/" TargetMode="External"/><Relationship Id="rId4" Type="http://schemas.openxmlformats.org/officeDocument/2006/relationships/hyperlink" Target="http://www.introprogramming.info/intro-java-book/" TargetMode="Externa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48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4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46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884612" y="838200"/>
            <a:ext cx="7681699" cy="1476352"/>
          </a:xfrm>
        </p:spPr>
        <p:txBody>
          <a:bodyPr>
            <a:normAutofit/>
          </a:bodyPr>
          <a:lstStyle/>
          <a:p>
            <a:r>
              <a:rPr lang="en-US" dirty="0"/>
              <a:t>Introduction to </a:t>
            </a:r>
            <a:r>
              <a:rPr lang="en-US" dirty="0" smtClean="0"/>
              <a:t>Java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4183970" y="2346299"/>
            <a:ext cx="7382341" cy="1311301"/>
          </a:xfrm>
        </p:spPr>
        <p:txBody>
          <a:bodyPr>
            <a:normAutofit/>
          </a:bodyPr>
          <a:lstStyle/>
          <a:p>
            <a:r>
              <a:rPr lang="en-US" dirty="0" smtClean="0"/>
              <a:t>The Java Platform,</a:t>
            </a:r>
            <a:br>
              <a:rPr lang="en-US" dirty="0" smtClean="0"/>
            </a:br>
            <a:r>
              <a:rPr lang="en-US" dirty="0" smtClean="0"/>
              <a:t>The Java Language, JDK, Eclipse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3" y="4193081"/>
            <a:ext cx="2237096" cy="525135"/>
          </a:xfrm>
        </p:spPr>
        <p:txBody>
          <a:bodyPr/>
          <a:lstStyle/>
          <a:p>
            <a:r>
              <a:rPr lang="en-US" dirty="0" smtClean="0"/>
              <a:t>Svetlin Nakov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4662980"/>
            <a:ext cx="2237097" cy="444343"/>
          </a:xfrm>
        </p:spPr>
        <p:txBody>
          <a:bodyPr/>
          <a:lstStyle/>
          <a:p>
            <a:r>
              <a:rPr lang="en-US" dirty="0"/>
              <a:t>Technical </a:t>
            </a:r>
            <a:r>
              <a:rPr lang="en-US" dirty="0" smtClean="0"/>
              <a:t>Trainer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760413" y="5040669"/>
            <a:ext cx="2237096" cy="395869"/>
          </a:xfrm>
        </p:spPr>
        <p:txBody>
          <a:bodyPr/>
          <a:lstStyle/>
          <a:p>
            <a:r>
              <a:rPr lang="en-US" dirty="0" smtClean="0">
                <a:hlinkClick r:id="rId3"/>
              </a:rPr>
              <a:t>www.nakov.com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3" y="5423603"/>
            <a:ext cx="2237096" cy="363552"/>
          </a:xfrm>
        </p:spPr>
        <p:txBody>
          <a:bodyPr/>
          <a:lstStyle/>
          <a:p>
            <a:r>
              <a:rPr lang="en-US" dirty="0"/>
              <a:t>Software </a:t>
            </a:r>
            <a:r>
              <a:rPr lang="en-US" dirty="0" smtClean="0"/>
              <a:t>University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3" y="5764765"/>
            <a:ext cx="2237096" cy="331235"/>
          </a:xfrm>
        </p:spPr>
        <p:txBody>
          <a:bodyPr/>
          <a:lstStyle/>
          <a:p>
            <a:r>
              <a:rPr lang="en-US" dirty="0">
                <a:hlinkClick r:id="rId4"/>
              </a:rPr>
              <a:t>http://</a:t>
            </a:r>
            <a:r>
              <a:rPr lang="en-US" dirty="0" smtClean="0">
                <a:hlinkClick r:id="rId4"/>
              </a:rPr>
              <a:t>softuni.bg</a:t>
            </a:r>
            <a:endParaRPr lang="en-US" dirty="0"/>
          </a:p>
        </p:txBody>
      </p:sp>
      <p:pic>
        <p:nvPicPr>
          <p:cNvPr id="1028" name="Picture 4">
            <a:hlinkClick r:id="rId5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29726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4" name="Picture 2" descr="D:\_WORK PROJECTS\Nakov\Presentation Slides Design\STORE\Software University Foundation Logo BG and ENG black WHITOUT background CMYK.png">
            <a:hlinkClick r:id="rId7" tooltip="Software University Foundation"/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887144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3" name="Picture 14" descr="http://th08.deviantart.net/fs71/200H/f/2013/053/9/a/java___application_icon_by_ravenbasix-d5vsr3d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34833">
            <a:off x="3506962" y="689150"/>
            <a:ext cx="1980681" cy="1980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10"/>
          <a:srcRect b="58901"/>
          <a:stretch/>
        </p:blipFill>
        <p:spPr>
          <a:xfrm>
            <a:off x="3732212" y="4140042"/>
            <a:ext cx="7834099" cy="2108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438275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 lnSpcReduction="10000"/>
          </a:bodyPr>
          <a:lstStyle/>
          <a:p>
            <a:pPr>
              <a:lnSpc>
                <a:spcPct val="120000"/>
              </a:lnSpc>
            </a:pPr>
            <a:r>
              <a:rPr lang="en-US" sz="3500" dirty="0" smtClean="0"/>
              <a:t>Java is very popular </a:t>
            </a:r>
            <a:r>
              <a:rPr lang="en-US" sz="3500" dirty="0" smtClean="0">
                <a:solidFill>
                  <a:schemeClr val="tx2">
                    <a:lumMod val="75000"/>
                  </a:schemeClr>
                </a:solidFill>
              </a:rPr>
              <a:t>programming </a:t>
            </a:r>
            <a:r>
              <a:rPr lang="en-US" sz="3500" dirty="0">
                <a:solidFill>
                  <a:schemeClr val="tx2">
                    <a:lumMod val="75000"/>
                  </a:schemeClr>
                </a:solidFill>
              </a:rPr>
              <a:t>language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A syntax </a:t>
            </a:r>
            <a:r>
              <a:rPr lang="en-US" dirty="0" smtClean="0"/>
              <a:t>to describe computer programs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Object-oriented, statically typed, similar to C#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Easy to learn, easy to read, easy to </a:t>
            </a:r>
            <a:r>
              <a:rPr lang="en-US" dirty="0" smtClean="0"/>
              <a:t>understand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sz="3500" dirty="0" smtClean="0"/>
              <a:t>Java is a </a:t>
            </a:r>
            <a:r>
              <a:rPr lang="en-US" sz="3500" dirty="0" smtClean="0">
                <a:solidFill>
                  <a:schemeClr val="tx2">
                    <a:lumMod val="75000"/>
                  </a:schemeClr>
                </a:solidFill>
              </a:rPr>
              <a:t>development platform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Java SE, Java EE, </a:t>
            </a:r>
            <a:r>
              <a:rPr lang="en-US" noProof="1" smtClean="0"/>
              <a:t>JavaFX</a:t>
            </a:r>
            <a:r>
              <a:rPr lang="en-US" dirty="0" smtClean="0"/>
              <a:t>, Java </a:t>
            </a:r>
            <a:r>
              <a:rPr lang="en-US" dirty="0"/>
              <a:t>ME, Android</a:t>
            </a:r>
          </a:p>
          <a:p>
            <a:pPr lvl="1">
              <a:lnSpc>
                <a:spcPct val="120000"/>
              </a:lnSpc>
            </a:pPr>
            <a:r>
              <a:rPr lang="en-US" dirty="0" smtClean="0"/>
              <a:t>Runs compiled Java code in a virtual machine (JVM)</a:t>
            </a:r>
          </a:p>
          <a:p>
            <a:pPr lvl="1">
              <a:lnSpc>
                <a:spcPct val="120000"/>
              </a:lnSpc>
            </a:pPr>
            <a:r>
              <a:rPr lang="en-US" dirty="0" smtClean="0"/>
              <a:t>Runs on millions of devices, in any OS</a:t>
            </a:r>
          </a:p>
        </p:txBody>
      </p:sp>
      <p:sp>
        <p:nvSpPr>
          <p:cNvPr id="438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smtClean="0"/>
              <a:t>"Java"?</a:t>
            </a:r>
            <a:endParaRPr lang="bg-BG" dirty="0"/>
          </a:p>
        </p:txBody>
      </p:sp>
      <p:pic>
        <p:nvPicPr>
          <p:cNvPr id="6" name="Picture 14" descr="http://th08.deviantart.net/fs71/200H/f/2013/053/9/a/java___application_icon_by_ravenbasix-d5vsr3d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217057">
            <a:off x="9674609" y="1588439"/>
            <a:ext cx="1682677" cy="2095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heuxasoftware.com/images/java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84574">
            <a:off x="9555049" y="4281476"/>
            <a:ext cx="1909022" cy="1909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740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6612" y="5427800"/>
            <a:ext cx="10363200" cy="820600"/>
          </a:xfrm>
        </p:spPr>
        <p:txBody>
          <a:bodyPr/>
          <a:lstStyle/>
          <a:p>
            <a:r>
              <a:rPr lang="en-US" dirty="0"/>
              <a:t>The Java Programming Language</a:t>
            </a:r>
          </a:p>
        </p:txBody>
      </p:sp>
      <p:pic>
        <p:nvPicPr>
          <p:cNvPr id="3074" name="Picture 2" descr="Java on Ruby!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1812" y="1143000"/>
            <a:ext cx="3352800" cy="3900426"/>
          </a:xfrm>
          <a:prstGeom prst="roundRect">
            <a:avLst>
              <a:gd name="adj" fmla="val 1429"/>
            </a:avLst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1991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Java</a:t>
            </a:r>
            <a:r>
              <a:rPr lang="en-US" dirty="0" smtClean="0"/>
              <a:t> programming language</a:t>
            </a:r>
          </a:p>
          <a:p>
            <a:pPr lvl="1"/>
            <a:r>
              <a:rPr lang="en-US" dirty="0" smtClean="0"/>
              <a:t>High-level object-oriented general purpose language</a:t>
            </a:r>
          </a:p>
          <a:p>
            <a:pPr lvl="1"/>
            <a:r>
              <a:rPr lang="en-US" dirty="0" smtClean="0"/>
              <a:t>Statically typed (not dynamic like JavaScript)</a:t>
            </a:r>
          </a:p>
          <a:p>
            <a:pPr lvl="1"/>
            <a:r>
              <a:rPr lang="en-US" dirty="0" smtClean="0"/>
              <a:t>Type-safe (runs in a virtual machine, called JVM)</a:t>
            </a:r>
          </a:p>
          <a:p>
            <a:pPr lvl="1"/>
            <a:r>
              <a:rPr lang="en-US" dirty="0"/>
              <a:t>Easy to learn, easy to read, easy to understand</a:t>
            </a:r>
          </a:p>
          <a:p>
            <a:pPr lvl="1"/>
            <a:r>
              <a:rPr lang="en-US" dirty="0"/>
              <a:t>Good for large server-side projects</a:t>
            </a:r>
          </a:p>
          <a:p>
            <a:pPr lvl="1"/>
            <a:r>
              <a:rPr lang="en-US" dirty="0" smtClean="0"/>
              <a:t>Similar to C# and C++, but less capable</a:t>
            </a:r>
          </a:p>
          <a:p>
            <a:pPr lvl="1"/>
            <a:r>
              <a:rPr lang="en-US" dirty="0" smtClean="0"/>
              <a:t>Highly portable (write once, run everywhere)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Java Programming Language</a:t>
            </a:r>
          </a:p>
        </p:txBody>
      </p:sp>
      <p:pic>
        <p:nvPicPr>
          <p:cNvPr id="5" name="Picture 2" descr="Java on Ruby!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1012" y="3810000"/>
            <a:ext cx="2053699" cy="2389137"/>
          </a:xfrm>
          <a:prstGeom prst="roundRect">
            <a:avLst>
              <a:gd name="adj" fmla="val 1429"/>
            </a:avLst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3883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6612" y="4927265"/>
            <a:ext cx="10363200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 smtClean="0"/>
              <a:t>The Java Platform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446212" y="5712544"/>
            <a:ext cx="8938472" cy="688256"/>
          </a:xfrm>
        </p:spPr>
        <p:txBody>
          <a:bodyPr/>
          <a:lstStyle/>
          <a:p>
            <a:r>
              <a:rPr lang="en-US" dirty="0" smtClean="0"/>
              <a:t>Java, JVM, JDK</a:t>
            </a:r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237266">
            <a:off x="6880883" y="1515151"/>
            <a:ext cx="4473976" cy="2834643"/>
          </a:xfrm>
          <a:prstGeom prst="roundRect">
            <a:avLst>
              <a:gd name="adj" fmla="val 7553"/>
            </a:avLst>
          </a:prstGeom>
          <a:solidFill>
            <a:srgbClr val="FFFFFF"/>
          </a:solidFill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21332082">
            <a:off x="872411" y="3147909"/>
            <a:ext cx="5184671" cy="1121753"/>
          </a:xfrm>
          <a:prstGeom prst="roundRect">
            <a:avLst>
              <a:gd name="adj" fmla="val 7553"/>
            </a:avLst>
          </a:prstGeom>
          <a:solidFill>
            <a:srgbClr val="FFFFFF"/>
          </a:solidFill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260807">
            <a:off x="1886310" y="828558"/>
            <a:ext cx="2705098" cy="1662118"/>
          </a:xfrm>
          <a:prstGeom prst="roundRect">
            <a:avLst>
              <a:gd name="adj" fmla="val 7553"/>
            </a:avLst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3009502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en-US" dirty="0" smtClean="0"/>
              <a:t>Environment </a:t>
            </a:r>
            <a:r>
              <a:rPr lang="en-US" altLang="en-US" dirty="0"/>
              <a:t>for execution of Java code</a:t>
            </a:r>
          </a:p>
          <a:p>
            <a:pPr lvl="1"/>
            <a:r>
              <a:rPr lang="en-US" altLang="en-US" dirty="0"/>
              <a:t>JVM (Java Virtual Machine)</a:t>
            </a:r>
          </a:p>
          <a:p>
            <a:r>
              <a:rPr lang="en-US" altLang="en-US" dirty="0"/>
              <a:t>Java programming </a:t>
            </a:r>
            <a:r>
              <a:rPr lang="en-US" altLang="en-US" dirty="0" smtClean="0"/>
              <a:t>language</a:t>
            </a:r>
          </a:p>
          <a:p>
            <a:r>
              <a:rPr lang="en-US" altLang="en-US" dirty="0" smtClean="0"/>
              <a:t>Powerful class library (Java API) and programing model</a:t>
            </a:r>
            <a:endParaRPr lang="en-US" altLang="en-US" dirty="0"/>
          </a:p>
          <a:p>
            <a:r>
              <a:rPr lang="en-US" altLang="en-US" dirty="0"/>
              <a:t>Ability to run Java programs on any machine with JVM</a:t>
            </a:r>
          </a:p>
          <a:p>
            <a:pPr lvl="1"/>
            <a:r>
              <a:rPr lang="en-US" altLang="en-US" dirty="0"/>
              <a:t>Windows, Linux, </a:t>
            </a:r>
            <a:r>
              <a:rPr lang="en-US" altLang="en-US" noProof="1"/>
              <a:t>MacOS</a:t>
            </a:r>
            <a:r>
              <a:rPr lang="en-US" altLang="en-US" dirty="0"/>
              <a:t>, </a:t>
            </a:r>
            <a:r>
              <a:rPr lang="en-US" altLang="en-US" dirty="0" smtClean="0"/>
              <a:t>Android, your TV, your car, ...</a:t>
            </a:r>
          </a:p>
          <a:p>
            <a:r>
              <a:rPr lang="en-US" dirty="0"/>
              <a:t>Java Platform </a:t>
            </a:r>
            <a:r>
              <a:rPr lang="en-US" dirty="0" smtClean="0"/>
              <a:t>Editions</a:t>
            </a:r>
          </a:p>
          <a:p>
            <a:pPr lvl="1"/>
            <a:r>
              <a:rPr lang="en-US" dirty="0" smtClean="0"/>
              <a:t>Java </a:t>
            </a:r>
            <a:r>
              <a:rPr lang="en-US" dirty="0"/>
              <a:t>SE, Java EE, Android, </a:t>
            </a:r>
            <a:r>
              <a:rPr lang="en-US" dirty="0" smtClean="0"/>
              <a:t>Java </a:t>
            </a:r>
            <a:r>
              <a:rPr lang="en-US" dirty="0"/>
              <a:t>ME</a:t>
            </a:r>
            <a:r>
              <a:rPr lang="en-US" dirty="0" smtClean="0"/>
              <a:t>, Java Card, Java Embedded, …</a:t>
            </a:r>
            <a:endParaRPr lang="en-US" alt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Java Platform</a:t>
            </a:r>
            <a:endParaRPr lang="en-US" dirty="0"/>
          </a:p>
        </p:txBody>
      </p:sp>
      <p:pic>
        <p:nvPicPr>
          <p:cNvPr id="5" name="Picture 14" descr="http://th08.deviantart.net/fs71/200H/f/2013/053/9/a/java___application_icon_by_ravenbasix-d5vsr3d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217057">
            <a:off x="8072814" y="1002004"/>
            <a:ext cx="1543867" cy="1923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2730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800" dirty="0" smtClean="0"/>
              <a:t>Java 1.0a2 (1995) – started as platform for Java applets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800" dirty="0" smtClean="0"/>
              <a:t>JDK 1.0 (1996) – Java language, JDK, JVM, standard API classes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800" dirty="0" smtClean="0"/>
              <a:t>JDK 1.1 (1997) – AWT UI framework, JavaBeans, JDBC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800" dirty="0" smtClean="0"/>
              <a:t>J2SE </a:t>
            </a:r>
            <a:r>
              <a:rPr lang="en-US" sz="2800" dirty="0"/>
              <a:t>1.2 (1998) – J2SE, J2EE, J2ME, </a:t>
            </a:r>
            <a:r>
              <a:rPr lang="en-US" sz="2800" dirty="0" smtClean="0"/>
              <a:t>Swing UI framework, </a:t>
            </a:r>
            <a:r>
              <a:rPr lang="en-US" sz="2800" dirty="0"/>
              <a:t>collections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800" dirty="0"/>
              <a:t>J2SE </a:t>
            </a:r>
            <a:r>
              <a:rPr lang="en-US" sz="2800" dirty="0" smtClean="0"/>
              <a:t>1.3 (2000) </a:t>
            </a:r>
            <a:r>
              <a:rPr lang="en-US" sz="2800" dirty="0"/>
              <a:t>– </a:t>
            </a:r>
            <a:r>
              <a:rPr lang="en-US" sz="2800" noProof="1" smtClean="0"/>
              <a:t>HotSpot</a:t>
            </a:r>
            <a:r>
              <a:rPr lang="en-US" sz="2800" dirty="0" smtClean="0"/>
              <a:t> JVM, </a:t>
            </a:r>
            <a:r>
              <a:rPr lang="en-US" sz="2800" noProof="1" smtClean="0"/>
              <a:t>JavaSound</a:t>
            </a:r>
            <a:r>
              <a:rPr lang="en-US" sz="2800" dirty="0" smtClean="0"/>
              <a:t>, JNDI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800" dirty="0"/>
              <a:t>J2SE</a:t>
            </a:r>
            <a:r>
              <a:rPr lang="en-US" sz="2800" dirty="0" smtClean="0"/>
              <a:t> 1.4 </a:t>
            </a:r>
            <a:r>
              <a:rPr lang="en-US" sz="2800" dirty="0"/>
              <a:t>(</a:t>
            </a:r>
            <a:r>
              <a:rPr lang="en-US" sz="2800" dirty="0" smtClean="0"/>
              <a:t>2002) </a:t>
            </a:r>
            <a:r>
              <a:rPr lang="en-US" sz="2800" dirty="0"/>
              <a:t>– </a:t>
            </a:r>
            <a:r>
              <a:rPr lang="en-US" sz="2800" dirty="0" smtClean="0"/>
              <a:t>Java Web Start, JAXP, regular expressions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800" dirty="0"/>
              <a:t>J2SE</a:t>
            </a:r>
            <a:r>
              <a:rPr lang="en-US" sz="2800" dirty="0" smtClean="0"/>
              <a:t> 5.0 </a:t>
            </a:r>
            <a:r>
              <a:rPr lang="en-US" sz="2800" dirty="0"/>
              <a:t>(</a:t>
            </a:r>
            <a:r>
              <a:rPr lang="en-US" sz="2800" dirty="0" smtClean="0"/>
              <a:t>2004) </a:t>
            </a:r>
            <a:r>
              <a:rPr lang="en-US" sz="2800" dirty="0"/>
              <a:t>– </a:t>
            </a:r>
            <a:r>
              <a:rPr lang="en-US" sz="2800" dirty="0" smtClean="0"/>
              <a:t>generics, </a:t>
            </a:r>
            <a:r>
              <a:rPr lang="en-US" sz="2800" noProof="1" smtClean="0"/>
              <a:t>varargs</a:t>
            </a:r>
            <a:r>
              <a:rPr lang="en-US" sz="2800" dirty="0" smtClean="0"/>
              <a:t>, </a:t>
            </a:r>
            <a:r>
              <a:rPr lang="en-US" sz="2800" noProof="1" smtClean="0"/>
              <a:t>foreach</a:t>
            </a:r>
            <a:r>
              <a:rPr lang="en-US" sz="2800" dirty="0" smtClean="0"/>
              <a:t>, </a:t>
            </a:r>
            <a:r>
              <a:rPr lang="en-US" sz="2800" noProof="1" smtClean="0"/>
              <a:t>autoboxing</a:t>
            </a:r>
            <a:r>
              <a:rPr lang="en-US" sz="2800" dirty="0" smtClean="0"/>
              <a:t>, </a:t>
            </a:r>
            <a:r>
              <a:rPr lang="en-US" sz="2800" noProof="1" smtClean="0"/>
              <a:t>enums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800" dirty="0" smtClean="0"/>
              <a:t>Java SE 6 (2006) – GUI improvements, JVM improvements, open-source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800" dirty="0" smtClean="0"/>
              <a:t>Oracle buys Sun (2009) </a:t>
            </a:r>
            <a:r>
              <a:rPr lang="en-US" sz="2800" dirty="0" smtClean="0">
                <a:sym typeface="Wingdings" panose="05000000000000000000" pitchFamily="2" charset="2"/>
              </a:rPr>
              <a:t>– Java becomes more open</a:t>
            </a:r>
            <a:endParaRPr lang="en-US" sz="2800" dirty="0" smtClean="0"/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800" dirty="0" smtClean="0"/>
              <a:t>Java </a:t>
            </a:r>
            <a:r>
              <a:rPr lang="en-US" sz="2800" dirty="0"/>
              <a:t>SE </a:t>
            </a:r>
            <a:r>
              <a:rPr lang="en-US" sz="2800" dirty="0" smtClean="0"/>
              <a:t>7 </a:t>
            </a:r>
            <a:r>
              <a:rPr lang="en-US" sz="2800" dirty="0"/>
              <a:t>(</a:t>
            </a:r>
            <a:r>
              <a:rPr lang="en-US" sz="2800" dirty="0" smtClean="0"/>
              <a:t>2011) </a:t>
            </a:r>
            <a:r>
              <a:rPr lang="en-US" sz="2800" dirty="0"/>
              <a:t>– dynamic languages, new I/O, try-with-resources</a:t>
            </a:r>
            <a:endParaRPr lang="en-US" sz="2800" dirty="0" smtClean="0"/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800" dirty="0" smtClean="0"/>
              <a:t>Java SE 8 (2014) – lambda expressions, streams API, </a:t>
            </a:r>
            <a:r>
              <a:rPr lang="en-US" sz="2800" noProof="1" smtClean="0"/>
              <a:t>JavaFX</a:t>
            </a:r>
            <a:r>
              <a:rPr lang="en-US" sz="2800" dirty="0" smtClean="0"/>
              <a:t> </a:t>
            </a:r>
            <a:r>
              <a:rPr lang="en-US" sz="2800" dirty="0"/>
              <a:t>UI </a:t>
            </a:r>
            <a:r>
              <a:rPr lang="en-US" sz="2800" dirty="0" smtClean="0"/>
              <a:t>framework</a:t>
            </a:r>
            <a:endParaRPr lang="en-US" sz="28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Java </a:t>
            </a:r>
            <a:r>
              <a:rPr lang="en-US" dirty="0" smtClean="0"/>
              <a:t>Platform – History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7532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3700" b="1" dirty="0">
                <a:solidFill>
                  <a:schemeClr val="tx2">
                    <a:lumMod val="90000"/>
                  </a:schemeClr>
                </a:solidFill>
              </a:rPr>
              <a:t>JVM</a:t>
            </a:r>
            <a:r>
              <a:rPr lang="en-US" sz="3700" dirty="0"/>
              <a:t> – Java Virtual </a:t>
            </a:r>
            <a:r>
              <a:rPr lang="en-US" sz="3700" dirty="0" smtClean="0"/>
              <a:t>Machine</a:t>
            </a:r>
          </a:p>
          <a:p>
            <a:pPr lvl="1"/>
            <a:r>
              <a:rPr lang="en-US" sz="3400" dirty="0" smtClean="0"/>
              <a:t>Executes compiled Java </a:t>
            </a:r>
            <a:r>
              <a:rPr lang="en-US" sz="3400" noProof="1" smtClean="0"/>
              <a:t>bytecode</a:t>
            </a:r>
            <a:r>
              <a:rPr lang="en-US" sz="3400" dirty="0" smtClean="0"/>
              <a:t> (compiled programs)</a:t>
            </a:r>
          </a:p>
          <a:p>
            <a:pPr lvl="1"/>
            <a:r>
              <a:rPr lang="en-US" sz="3400" dirty="0" smtClean="0"/>
              <a:t>Virtual environment for safe code execution</a:t>
            </a:r>
          </a:p>
          <a:p>
            <a:pPr lvl="1"/>
            <a:r>
              <a:rPr lang="en-US" sz="3400" dirty="0" smtClean="0"/>
              <a:t>Similar to CLR in .NET</a:t>
            </a:r>
            <a:endParaRPr lang="en-US" sz="3400" dirty="0"/>
          </a:p>
          <a:p>
            <a:r>
              <a:rPr lang="en-US" sz="3700" b="1" dirty="0" smtClean="0">
                <a:solidFill>
                  <a:schemeClr val="tx2">
                    <a:lumMod val="90000"/>
                  </a:schemeClr>
                </a:solidFill>
              </a:rPr>
              <a:t>JRE</a:t>
            </a:r>
            <a:r>
              <a:rPr lang="en-US" sz="3700" dirty="0" smtClean="0"/>
              <a:t> – Java Runtime Environment</a:t>
            </a:r>
          </a:p>
          <a:p>
            <a:pPr lvl="1"/>
            <a:r>
              <a:rPr lang="en-US" sz="3400" dirty="0" smtClean="0"/>
              <a:t>A runtime environment for Java-based software</a:t>
            </a:r>
          </a:p>
          <a:p>
            <a:pPr lvl="1"/>
            <a:r>
              <a:rPr lang="en-US" sz="3400" dirty="0" smtClean="0"/>
              <a:t>Similar </a:t>
            </a:r>
            <a:r>
              <a:rPr lang="en-US" sz="3400" dirty="0"/>
              <a:t>to .NET </a:t>
            </a:r>
            <a:r>
              <a:rPr lang="en-US" sz="3400" dirty="0" smtClean="0"/>
              <a:t>Framework</a:t>
            </a:r>
          </a:p>
          <a:p>
            <a:pPr lvl="1"/>
            <a:r>
              <a:rPr lang="en-US" sz="3400" dirty="0" smtClean="0">
                <a:solidFill>
                  <a:schemeClr val="tx2">
                    <a:lumMod val="90000"/>
                  </a:schemeClr>
                </a:solidFill>
              </a:rPr>
              <a:t>JRE =  JVM + Java API classes </a:t>
            </a:r>
            <a:r>
              <a:rPr lang="en-US" sz="3400" dirty="0" smtClean="0"/>
              <a:t>(standard Java libraries)</a:t>
            </a:r>
          </a:p>
          <a:p>
            <a:pPr lvl="1"/>
            <a:r>
              <a:rPr lang="en-US" sz="3400" dirty="0" smtClean="0"/>
              <a:t>Available for Windows, Linux, Mac OS X (no Android and </a:t>
            </a:r>
            <a:r>
              <a:rPr lang="en-US" sz="3400" dirty="0" err="1" smtClean="0"/>
              <a:t>iOS</a:t>
            </a:r>
            <a:r>
              <a:rPr lang="en-US" sz="3400" dirty="0" smtClean="0"/>
              <a:t> version)</a:t>
            </a:r>
            <a:endParaRPr lang="en-US" sz="34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 Platform: Terminology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0590" y="2694555"/>
            <a:ext cx="2401622" cy="1619817"/>
          </a:xfrm>
          <a:prstGeom prst="roundRect">
            <a:avLst>
              <a:gd name="adj" fmla="val 2398"/>
            </a:avLst>
          </a:prstGeom>
        </p:spPr>
      </p:pic>
    </p:spTree>
    <p:extLst>
      <p:ext uri="{BB962C8B-B14F-4D97-AF65-F5344CB8AC3E}">
        <p14:creationId xmlns:p14="http://schemas.microsoft.com/office/powerpoint/2010/main" val="3256702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 smtClean="0">
                <a:solidFill>
                  <a:schemeClr val="tx2">
                    <a:lumMod val="90000"/>
                  </a:schemeClr>
                </a:solidFill>
              </a:rPr>
              <a:t>JDK </a:t>
            </a:r>
            <a:r>
              <a:rPr lang="en-US" dirty="0" smtClean="0"/>
              <a:t>– Java Development Kit (Java SDK)</a:t>
            </a:r>
          </a:p>
          <a:p>
            <a:pPr lvl="1"/>
            <a:r>
              <a:rPr lang="en-US" dirty="0" smtClean="0"/>
              <a:t>The development platform for Java developers</a:t>
            </a:r>
          </a:p>
          <a:p>
            <a:pPr lvl="1"/>
            <a:r>
              <a:rPr lang="en-US" dirty="0" smtClean="0"/>
              <a:t>Consists of </a:t>
            </a:r>
            <a:r>
              <a:rPr lang="en-US" dirty="0" smtClean="0">
                <a:solidFill>
                  <a:schemeClr val="tx2">
                    <a:lumMod val="90000"/>
                  </a:schemeClr>
                </a:solidFill>
              </a:rPr>
              <a:t>JRE</a:t>
            </a:r>
            <a:r>
              <a:rPr lang="en-US" dirty="0" smtClean="0"/>
              <a:t> (JVM + API classes) + </a:t>
            </a:r>
            <a:r>
              <a:rPr lang="en-US" dirty="0" smtClean="0">
                <a:solidFill>
                  <a:schemeClr val="tx2">
                    <a:lumMod val="90000"/>
                  </a:schemeClr>
                </a:solidFill>
              </a:rPr>
              <a:t>compilers</a:t>
            </a:r>
            <a:r>
              <a:rPr lang="en-US" dirty="0" smtClean="0"/>
              <a:t> + </a:t>
            </a:r>
            <a:r>
              <a:rPr lang="en-US" dirty="0" smtClean="0">
                <a:solidFill>
                  <a:schemeClr val="tx2">
                    <a:lumMod val="90000"/>
                  </a:schemeClr>
                </a:solidFill>
              </a:rPr>
              <a:t>tools</a:t>
            </a:r>
          </a:p>
          <a:p>
            <a:pPr lvl="1"/>
            <a:r>
              <a:rPr lang="en-US" dirty="0" smtClean="0"/>
              <a:t>Available for several OS: Windows, Linux, Mac OS X</a:t>
            </a:r>
          </a:p>
          <a:p>
            <a:pPr lvl="1"/>
            <a:r>
              <a:rPr lang="en-US" dirty="0" smtClean="0"/>
              <a:t>Note that Android SDK is not type of JDK (it is separate platform)</a:t>
            </a:r>
          </a:p>
          <a:p>
            <a:pPr marL="304747" lvl="1" indent="-304747">
              <a:buClr>
                <a:srgbClr val="F2B254"/>
              </a:buClr>
              <a:buSzPct val="100000"/>
            </a:pPr>
            <a:r>
              <a:rPr lang="en-US" b="1" dirty="0" smtClean="0">
                <a:solidFill>
                  <a:schemeClr val="tx2">
                    <a:lumMod val="90000"/>
                  </a:schemeClr>
                </a:solidFill>
              </a:rPr>
              <a:t>Class file </a:t>
            </a:r>
            <a:r>
              <a:rPr lang="en-US" dirty="0" smtClean="0"/>
              <a:t>(</a:t>
            </a:r>
            <a:r>
              <a:rPr lang="en-US" b="1" dirty="0" smtClean="0">
                <a:solidFill>
                  <a:schemeClr val="tx2">
                    <a:lumMod val="9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b="1" dirty="0">
                <a:solidFill>
                  <a:schemeClr val="tx2">
                    <a:lumMod val="9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dirty="0"/>
              <a:t> </a:t>
            </a:r>
            <a:r>
              <a:rPr lang="en-US" dirty="0" smtClean="0"/>
              <a:t>file)</a:t>
            </a:r>
          </a:p>
          <a:p>
            <a:pPr lvl="1"/>
            <a:r>
              <a:rPr lang="en-US" dirty="0" smtClean="0"/>
              <a:t>A compiled Java code (or Python / Groovy / other language code)</a:t>
            </a:r>
          </a:p>
          <a:p>
            <a:pPr lvl="1"/>
            <a:r>
              <a:rPr lang="en-US" dirty="0" smtClean="0"/>
              <a:t>Holds Java </a:t>
            </a:r>
            <a:r>
              <a:rPr lang="en-US" noProof="1" smtClean="0"/>
              <a:t>bytecode</a:t>
            </a:r>
            <a:r>
              <a:rPr lang="en-US" dirty="0" smtClean="0"/>
              <a:t> + metadata</a:t>
            </a:r>
          </a:p>
          <a:p>
            <a:pPr lvl="1"/>
            <a:r>
              <a:rPr lang="en-US" dirty="0" smtClean="0"/>
              <a:t>Usually multiple class files are packed into a JAR archive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 Platform: Terminology (2)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1014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 smtClean="0">
                <a:solidFill>
                  <a:schemeClr val="tx2">
                    <a:lumMod val="90000"/>
                  </a:schemeClr>
                </a:solidFill>
              </a:rPr>
              <a:t>JAR archive </a:t>
            </a:r>
            <a:r>
              <a:rPr lang="en-US" dirty="0" smtClean="0"/>
              <a:t>(</a:t>
            </a:r>
            <a:r>
              <a:rPr lang="en-US" b="1" dirty="0" smtClean="0">
                <a:solidFill>
                  <a:schemeClr val="tx2">
                    <a:lumMod val="9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.jar</a:t>
            </a:r>
            <a:r>
              <a:rPr lang="en-US" dirty="0" smtClean="0"/>
              <a:t> files)</a:t>
            </a:r>
          </a:p>
          <a:p>
            <a:pPr lvl="1"/>
            <a:r>
              <a:rPr lang="en-US" dirty="0" smtClean="0"/>
              <a:t>JAR archives hold a set of classes and resources</a:t>
            </a:r>
          </a:p>
          <a:p>
            <a:pPr lvl="1"/>
            <a:r>
              <a:rPr lang="en-US" dirty="0" smtClean="0"/>
              <a:t>Like the assemblies in .NET Framework (</a:t>
            </a:r>
            <a:r>
              <a:rPr lang="en-US" b="1" noProof="1" smtClean="0">
                <a:solidFill>
                  <a:schemeClr val="tx2">
                    <a:lumMod val="9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.dll</a:t>
            </a:r>
            <a:r>
              <a:rPr lang="en-US" dirty="0" smtClean="0"/>
              <a:t> files)</a:t>
            </a:r>
            <a:endParaRPr lang="bg-BG" dirty="0" smtClean="0"/>
          </a:p>
          <a:p>
            <a:pPr lvl="1"/>
            <a:r>
              <a:rPr lang="en-US" dirty="0" smtClean="0"/>
              <a:t>JAR files are ZIP archives with files + manifest (metadata XML)</a:t>
            </a:r>
          </a:p>
          <a:p>
            <a:r>
              <a:rPr lang="en-US" b="1" noProof="1" smtClean="0">
                <a:solidFill>
                  <a:schemeClr val="tx2">
                    <a:lumMod val="90000"/>
                  </a:schemeClr>
                </a:solidFill>
              </a:rPr>
              <a:t>Classpath</a:t>
            </a:r>
          </a:p>
          <a:p>
            <a:pPr lvl="1"/>
            <a:r>
              <a:rPr lang="en-US" dirty="0" smtClean="0"/>
              <a:t>A set of directories and JAR archives holding your application's classes and resources (e.g. images, icons, sounds, etc.)</a:t>
            </a:r>
          </a:p>
          <a:p>
            <a:pPr lvl="1"/>
            <a:r>
              <a:rPr lang="en-US" dirty="0" smtClean="0"/>
              <a:t>When loading a class or resource, the JVM traverses the </a:t>
            </a:r>
            <a:r>
              <a:rPr lang="en-US" dirty="0" err="1" smtClean="0"/>
              <a:t>classpath</a:t>
            </a:r>
            <a:r>
              <a:rPr lang="en-US" dirty="0" smtClean="0"/>
              <a:t> to find the requested classes or files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 Platform: Terminology (2)</a:t>
            </a:r>
          </a:p>
        </p:txBody>
      </p:sp>
    </p:spTree>
    <p:extLst>
      <p:ext uri="{BB962C8B-B14F-4D97-AF65-F5344CB8AC3E}">
        <p14:creationId xmlns:p14="http://schemas.microsoft.com/office/powerpoint/2010/main" val="3337132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67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/>
              <a:t>Java Compilation and Execution</a:t>
            </a:r>
            <a:endParaRPr lang="bg-BG" altLang="en-US" dirty="0"/>
          </a:p>
        </p:txBody>
      </p:sp>
      <p:sp>
        <p:nvSpPr>
          <p:cNvPr id="540676" name="AutoShape 4"/>
          <p:cNvSpPr>
            <a:spLocks noChangeArrowheads="1"/>
          </p:cNvSpPr>
          <p:nvPr/>
        </p:nvSpPr>
        <p:spPr bwMode="auto">
          <a:xfrm>
            <a:off x="799148" y="1835150"/>
            <a:ext cx="3404778" cy="2305052"/>
          </a:xfrm>
          <a:prstGeom prst="foldedCorner">
            <a:avLst>
              <a:gd name="adj" fmla="val 12500"/>
            </a:avLst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noAutofit/>
          </a:bodyPr>
          <a:lstStyle/>
          <a:p>
            <a:pPr>
              <a:lnSpc>
                <a:spcPct val="110000"/>
              </a:lnSpc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alt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class HelloJava </a:t>
            </a:r>
            <a:r>
              <a:rPr lang="en-US" altLang="en-US" sz="1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endParaRPr lang="en-US" altLang="en-US" sz="18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lnSpc>
                <a:spcPct val="110000"/>
              </a:lnSpc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altLang="en-US" sz="18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alt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static void</a:t>
            </a:r>
            <a:endParaRPr lang="en-US" altLang="en-US" sz="18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lnSpc>
                <a:spcPct val="110000"/>
              </a:lnSpc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altLang="en-US" sz="18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altLang="en-US" sz="1800" b="1" dirty="0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main(String </a:t>
            </a:r>
            <a:r>
              <a:rPr lang="en-US" alt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args[])</a:t>
            </a:r>
            <a:r>
              <a:rPr lang="bg-BG" altLang="en-US" sz="18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alt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lnSpc>
                <a:spcPct val="110000"/>
              </a:lnSpc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altLang="en-US" sz="1800" b="1" dirty="0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</a:t>
            </a:r>
            <a:r>
              <a:rPr lang="en-US" altLang="en-US" sz="1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</a:t>
            </a:r>
            <a:r>
              <a:rPr lang="en-US" alt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endParaRPr lang="en-US" altLang="en-US" sz="18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lnSpc>
                <a:spcPct val="110000"/>
              </a:lnSpc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altLang="en-US" sz="18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</a:t>
            </a:r>
            <a:r>
              <a:rPr lang="en-US" alt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en-US" altLang="en-US" sz="1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Hello Java!");</a:t>
            </a:r>
            <a:endParaRPr lang="en-US" altLang="en-US" sz="1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lnSpc>
                <a:spcPct val="110000"/>
              </a:lnSpc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alt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>
              <a:lnSpc>
                <a:spcPct val="110000"/>
              </a:lnSpc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alt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bg-BG" altLang="en-US" sz="18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40677" name="Text Box 5"/>
          <p:cNvSpPr txBox="1">
            <a:spLocks noChangeArrowheads="1"/>
          </p:cNvSpPr>
          <p:nvPr/>
        </p:nvSpPr>
        <p:spPr bwMode="auto">
          <a:xfrm>
            <a:off x="1370012" y="4262735"/>
            <a:ext cx="190045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30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 b="1" dirty="0" smtClean="0">
                <a:cs typeface="Consolas" panose="020B0609020204030204" pitchFamily="49" charset="0"/>
              </a:rPr>
              <a:t>(source </a:t>
            </a:r>
            <a:r>
              <a:rPr lang="en-US" altLang="en-US" b="1" dirty="0">
                <a:cs typeface="Consolas" panose="020B0609020204030204" pitchFamily="49" charset="0"/>
              </a:rPr>
              <a:t>code)</a:t>
            </a:r>
            <a:endParaRPr lang="en-US" altLang="en-US" b="1" noProof="1">
              <a:cs typeface="Consolas" panose="020B0609020204030204" pitchFamily="49" charset="0"/>
            </a:endParaRPr>
          </a:p>
        </p:txBody>
      </p:sp>
      <p:pic>
        <p:nvPicPr>
          <p:cNvPr id="540679" name="Picture 7" descr="cogwheel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4812" y="2620963"/>
            <a:ext cx="1270000" cy="101600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0681" name="Text Box 9"/>
          <p:cNvSpPr txBox="1">
            <a:spLocks noChangeArrowheads="1"/>
          </p:cNvSpPr>
          <p:nvPr/>
        </p:nvSpPr>
        <p:spPr bwMode="auto">
          <a:xfrm>
            <a:off x="4616091" y="1947707"/>
            <a:ext cx="292612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30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 b="1" dirty="0" smtClean="0">
                <a:cs typeface="Consolas" panose="020B0609020204030204" pitchFamily="49" charset="0"/>
              </a:rPr>
              <a:t>Compilation (</a:t>
            </a:r>
            <a:r>
              <a:rPr lang="en-US" altLang="en-US" b="1" noProof="1" smtClean="0">
                <a:solidFill>
                  <a:schemeClr val="tx2">
                    <a:lumMod val="9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javac</a:t>
            </a:r>
            <a:r>
              <a:rPr lang="en-US" altLang="en-US" b="1" dirty="0">
                <a:cs typeface="Consolas" panose="020B0609020204030204" pitchFamily="49" charset="0"/>
              </a:rPr>
              <a:t>)</a:t>
            </a:r>
            <a:endParaRPr lang="bg-BG" altLang="en-US" b="1" dirty="0">
              <a:cs typeface="Consolas" panose="020B0609020204030204" pitchFamily="49" charset="0"/>
            </a:endParaRPr>
          </a:p>
        </p:txBody>
      </p:sp>
      <p:sp>
        <p:nvSpPr>
          <p:cNvPr id="540682" name="Line 10"/>
          <p:cNvSpPr>
            <a:spLocks noChangeShapeType="1"/>
          </p:cNvSpPr>
          <p:nvPr/>
        </p:nvSpPr>
        <p:spPr bwMode="auto">
          <a:xfrm>
            <a:off x="4418012" y="3048000"/>
            <a:ext cx="914400" cy="0"/>
          </a:xfrm>
          <a:prstGeom prst="line">
            <a:avLst/>
          </a:prstGeom>
          <a:noFill/>
          <a:ln w="38100">
            <a:solidFill>
              <a:schemeClr val="accent5">
                <a:lumMod val="60000"/>
                <a:lumOff val="40000"/>
              </a:schemeClr>
            </a:solidFill>
            <a:round/>
            <a:headEnd w="sm" len="sm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endParaRPr lang="en-US"/>
          </a:p>
        </p:txBody>
      </p:sp>
      <p:sp>
        <p:nvSpPr>
          <p:cNvPr id="540683" name="AutoShape 11"/>
          <p:cNvSpPr>
            <a:spLocks noChangeArrowheads="1"/>
          </p:cNvSpPr>
          <p:nvPr/>
        </p:nvSpPr>
        <p:spPr bwMode="auto">
          <a:xfrm>
            <a:off x="7886934" y="1835148"/>
            <a:ext cx="3666437" cy="2305053"/>
          </a:xfrm>
          <a:prstGeom prst="foldedCorner">
            <a:avLst>
              <a:gd name="adj" fmla="val 12500"/>
            </a:avLst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noAutofit/>
          </a:bodyPr>
          <a:lstStyle/>
          <a:p>
            <a:pPr>
              <a:lnSpc>
                <a:spcPct val="120000"/>
              </a:lnSpc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altLang="en-US" sz="14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CAFE BABE </a:t>
            </a:r>
            <a:r>
              <a:rPr lang="en-US" altLang="en-US" sz="1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6D61</a:t>
            </a:r>
            <a:r>
              <a:rPr lang="en-US" altLang="en-US" sz="14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696E</a:t>
            </a:r>
            <a:r>
              <a:rPr lang="en-US" altLang="en-US" sz="14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0100</a:t>
            </a:r>
            <a:r>
              <a:rPr lang="en-US" altLang="en-US" sz="14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1628</a:t>
            </a:r>
            <a:r>
              <a:rPr lang="en-US" altLang="en-US" sz="14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5B4C</a:t>
            </a:r>
            <a:r>
              <a:rPr lang="en-US" altLang="en-US" sz="14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6A61</a:t>
            </a:r>
            <a:r>
              <a:rPr lang="en-US" altLang="en-US" sz="14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7661</a:t>
            </a:r>
            <a:r>
              <a:rPr lang="en-US" altLang="en-US" sz="14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2F6C</a:t>
            </a:r>
            <a:r>
              <a:rPr lang="en-US" altLang="en-US" sz="14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616E</a:t>
            </a:r>
            <a:r>
              <a:rPr lang="en-US" altLang="en-US" sz="14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672F</a:t>
            </a:r>
            <a:r>
              <a:rPr lang="en-US" altLang="en-US" sz="14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5374</a:t>
            </a:r>
            <a:r>
              <a:rPr lang="en-US" altLang="en-US" sz="14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7269</a:t>
            </a:r>
            <a:r>
              <a:rPr lang="en-US" altLang="en-US" sz="14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6E67</a:t>
            </a:r>
            <a:r>
              <a:rPr lang="en-US" altLang="en-US" sz="14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3B29</a:t>
            </a:r>
            <a:r>
              <a:rPr lang="en-US" altLang="en-US" sz="14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5609</a:t>
            </a:r>
            <a:r>
              <a:rPr lang="en-US" altLang="en-US" sz="14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0011</a:t>
            </a:r>
            <a:r>
              <a:rPr lang="en-US" altLang="en-US" sz="14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0013</a:t>
            </a:r>
            <a:r>
              <a:rPr lang="en-US" altLang="en-US" sz="14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0700</a:t>
            </a:r>
            <a:r>
              <a:rPr lang="en-US" altLang="en-US" sz="14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1201</a:t>
            </a:r>
            <a:r>
              <a:rPr lang="en-US" altLang="en-US" sz="14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0010</a:t>
            </a:r>
            <a:r>
              <a:rPr lang="en-US" altLang="en-US" sz="14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6A61</a:t>
            </a:r>
            <a:r>
              <a:rPr lang="en-US" altLang="en-US" sz="14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7661</a:t>
            </a:r>
            <a:r>
              <a:rPr lang="en-US" altLang="en-US" sz="14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2F6C</a:t>
            </a:r>
            <a:r>
              <a:rPr lang="en-US" altLang="en-US" sz="14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616E</a:t>
            </a:r>
            <a:r>
              <a:rPr lang="en-US" altLang="en-US" sz="14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672F</a:t>
            </a:r>
            <a:r>
              <a:rPr lang="en-US" altLang="en-US" sz="14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5379</a:t>
            </a:r>
            <a:r>
              <a:rPr lang="en-US" altLang="en-US" sz="14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7374</a:t>
            </a:r>
            <a:r>
              <a:rPr lang="en-US" altLang="en-US" sz="14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656D</a:t>
            </a:r>
            <a:r>
              <a:rPr lang="en-US" altLang="en-US" sz="14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0C00</a:t>
            </a:r>
            <a:r>
              <a:rPr lang="en-US" altLang="en-US" sz="14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1400</a:t>
            </a:r>
            <a:r>
              <a:rPr lang="en-US" altLang="en-US" sz="14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1501</a:t>
            </a:r>
            <a:r>
              <a:rPr lang="en-US" altLang="en-US" sz="14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0003</a:t>
            </a:r>
            <a:r>
              <a:rPr lang="en-US" altLang="en-US" sz="14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6F75</a:t>
            </a:r>
            <a:r>
              <a:rPr lang="en-US" altLang="en-US" sz="14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7401</a:t>
            </a:r>
            <a:r>
              <a:rPr lang="en-US" altLang="en-US" sz="14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0015</a:t>
            </a:r>
            <a:r>
              <a:rPr lang="en-US" altLang="en-US" sz="14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4C6A</a:t>
            </a:r>
            <a:r>
              <a:rPr lang="en-US" altLang="en-US" sz="14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6176</a:t>
            </a:r>
            <a:r>
              <a:rPr lang="en-US" altLang="en-US" sz="14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612F</a:t>
            </a:r>
            <a:r>
              <a:rPr lang="en-US" altLang="en-US" sz="14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696F</a:t>
            </a:r>
            <a:r>
              <a:rPr lang="en-US" altLang="en-US" sz="14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2F50</a:t>
            </a:r>
            <a:r>
              <a:rPr lang="en-US" altLang="en-US" sz="14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7269</a:t>
            </a:r>
            <a:r>
              <a:rPr lang="en-US" altLang="en-US" sz="14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6E74</a:t>
            </a:r>
            <a:r>
              <a:rPr lang="en-US" altLang="en-US" sz="14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5374</a:t>
            </a:r>
            <a:r>
              <a:rPr lang="en-US" altLang="en-US" sz="14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7265</a:t>
            </a:r>
            <a:r>
              <a:rPr lang="en-US" altLang="en-US" sz="14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616D</a:t>
            </a:r>
            <a:r>
              <a:rPr lang="en-US" altLang="en-US" sz="14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3B08</a:t>
            </a:r>
            <a:r>
              <a:rPr lang="en-US" altLang="en-US" sz="14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0017</a:t>
            </a:r>
            <a:r>
              <a:rPr lang="en-US" altLang="en-US" sz="14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0100</a:t>
            </a:r>
            <a:r>
              <a:rPr lang="en-US" altLang="en-US" sz="14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0C48</a:t>
            </a:r>
            <a:r>
              <a:rPr lang="en-US" altLang="en-US" sz="14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656C</a:t>
            </a:r>
            <a:r>
              <a:rPr lang="en-US" altLang="en-US" sz="14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6C6F</a:t>
            </a:r>
            <a:r>
              <a:rPr lang="en-US" altLang="en-US" sz="14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2C20</a:t>
            </a:r>
            <a:r>
              <a:rPr lang="en-US" altLang="en-US" sz="14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4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4A61</a:t>
            </a:r>
            <a:endParaRPr lang="en-US" altLang="en-US" sz="14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40685" name="Text Box 13"/>
          <p:cNvSpPr txBox="1">
            <a:spLocks noChangeArrowheads="1"/>
          </p:cNvSpPr>
          <p:nvPr/>
        </p:nvSpPr>
        <p:spPr bwMode="auto">
          <a:xfrm>
            <a:off x="8940097" y="4267200"/>
            <a:ext cx="155940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30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ctr">
              <a:defRPr b="1"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altLang="en-US" dirty="0" smtClean="0">
                <a:latin typeface="+mn-lt"/>
              </a:rPr>
              <a:t>(</a:t>
            </a:r>
            <a:r>
              <a:rPr lang="en-US" altLang="en-US" noProof="1" smtClean="0">
                <a:latin typeface="+mn-lt"/>
              </a:rPr>
              <a:t>bytecode</a:t>
            </a:r>
            <a:r>
              <a:rPr lang="en-US" altLang="en-US" dirty="0" smtClean="0">
                <a:latin typeface="+mn-lt"/>
              </a:rPr>
              <a:t>)</a:t>
            </a:r>
            <a:endParaRPr lang="en-US" altLang="en-US" noProof="1">
              <a:latin typeface="+mn-lt"/>
            </a:endParaRPr>
          </a:p>
        </p:txBody>
      </p:sp>
      <p:sp>
        <p:nvSpPr>
          <p:cNvPr id="540688" name="Line 16"/>
          <p:cNvSpPr>
            <a:spLocks noChangeShapeType="1"/>
          </p:cNvSpPr>
          <p:nvPr/>
        </p:nvSpPr>
        <p:spPr bwMode="auto">
          <a:xfrm>
            <a:off x="6932612" y="3048000"/>
            <a:ext cx="809625" cy="0"/>
          </a:xfrm>
          <a:prstGeom prst="line">
            <a:avLst/>
          </a:prstGeom>
          <a:noFill/>
          <a:ln w="38100">
            <a:solidFill>
              <a:schemeClr val="accent5">
                <a:lumMod val="60000"/>
                <a:lumOff val="40000"/>
              </a:schemeClr>
            </a:solidFill>
            <a:round/>
            <a:headEnd w="sm" len="sm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endParaRPr lang="en-US"/>
          </a:p>
        </p:txBody>
      </p:sp>
      <p:sp>
        <p:nvSpPr>
          <p:cNvPr id="540691" name="Text Box 19"/>
          <p:cNvSpPr txBox="1">
            <a:spLocks noChangeArrowheads="1"/>
          </p:cNvSpPr>
          <p:nvPr/>
        </p:nvSpPr>
        <p:spPr bwMode="auto">
          <a:xfrm>
            <a:off x="4791871" y="4415135"/>
            <a:ext cx="244554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30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en-US" b="1" dirty="0" smtClean="0">
                <a:cs typeface="Consolas" panose="020B0609020204030204" pitchFamily="49" charset="0"/>
              </a:rPr>
              <a:t>Execution (</a:t>
            </a:r>
            <a:r>
              <a:rPr lang="en-US" altLang="en-US" b="1" dirty="0" smtClean="0">
                <a:solidFill>
                  <a:schemeClr val="tx2">
                    <a:lumMod val="9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java</a:t>
            </a:r>
            <a:r>
              <a:rPr lang="en-US" altLang="en-US" b="1" dirty="0" smtClean="0">
                <a:cs typeface="Consolas" panose="020B0609020204030204" pitchFamily="49" charset="0"/>
              </a:rPr>
              <a:t>)</a:t>
            </a:r>
            <a:endParaRPr lang="bg-BG" altLang="en-US" b="1" dirty="0">
              <a:cs typeface="Consolas" panose="020B0609020204030204" pitchFamily="49" charset="0"/>
            </a:endParaRPr>
          </a:p>
        </p:txBody>
      </p:sp>
      <p:sp>
        <p:nvSpPr>
          <p:cNvPr id="540693" name="Freeform 21"/>
          <p:cNvSpPr>
            <a:spLocks/>
          </p:cNvSpPr>
          <p:nvPr/>
        </p:nvSpPr>
        <p:spPr bwMode="auto">
          <a:xfrm>
            <a:off x="4202112" y="4140201"/>
            <a:ext cx="4635500" cy="1650999"/>
          </a:xfrm>
          <a:custGeom>
            <a:avLst/>
            <a:gdLst>
              <a:gd name="T0" fmla="*/ 2868 w 2954"/>
              <a:gd name="T1" fmla="*/ 0 h 1071"/>
              <a:gd name="T2" fmla="*/ 2616 w 2954"/>
              <a:gd name="T3" fmla="*/ 135 h 1071"/>
              <a:gd name="T4" fmla="*/ 843 w 2954"/>
              <a:gd name="T5" fmla="*/ 114 h 1071"/>
              <a:gd name="T6" fmla="*/ 174 w 2954"/>
              <a:gd name="T7" fmla="*/ 261 h 1071"/>
              <a:gd name="T8" fmla="*/ 6 w 2954"/>
              <a:gd name="T9" fmla="*/ 643 h 1071"/>
              <a:gd name="T10" fmla="*/ 135 w 2954"/>
              <a:gd name="T11" fmla="*/ 1004 h 1071"/>
              <a:gd name="T12" fmla="*/ 521 w 2954"/>
              <a:gd name="T13" fmla="*/ 1047 h 10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954" h="1071">
                <a:moveTo>
                  <a:pt x="2868" y="0"/>
                </a:moveTo>
                <a:cubicBezTo>
                  <a:pt x="2827" y="22"/>
                  <a:pt x="2954" y="115"/>
                  <a:pt x="2616" y="135"/>
                </a:cubicBezTo>
                <a:cubicBezTo>
                  <a:pt x="2278" y="154"/>
                  <a:pt x="1250" y="93"/>
                  <a:pt x="843" y="114"/>
                </a:cubicBezTo>
                <a:cubicBezTo>
                  <a:pt x="435" y="135"/>
                  <a:pt x="313" y="173"/>
                  <a:pt x="174" y="261"/>
                </a:cubicBezTo>
                <a:cubicBezTo>
                  <a:pt x="35" y="349"/>
                  <a:pt x="12" y="519"/>
                  <a:pt x="6" y="643"/>
                </a:cubicBezTo>
                <a:cubicBezTo>
                  <a:pt x="0" y="767"/>
                  <a:pt x="49" y="937"/>
                  <a:pt x="135" y="1004"/>
                </a:cubicBezTo>
                <a:cubicBezTo>
                  <a:pt x="221" y="1071"/>
                  <a:pt x="441" y="1038"/>
                  <a:pt x="521" y="1047"/>
                </a:cubicBezTo>
              </a:path>
            </a:pathLst>
          </a:custGeom>
          <a:noFill/>
          <a:ln w="38100" cap="flat" cmpd="sng">
            <a:solidFill>
              <a:schemeClr val="accent5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arrow" w="lg" len="med"/>
          </a:ln>
          <a:effectLst/>
        </p:spPr>
        <p:txBody>
          <a:bodyPr anchor="ctr"/>
          <a:lstStyle/>
          <a:p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8806" y="4953000"/>
            <a:ext cx="900700" cy="1608388"/>
          </a:xfrm>
          <a:prstGeom prst="rect">
            <a:avLst/>
          </a:prstGeom>
        </p:spPr>
      </p:pic>
      <p:sp>
        <p:nvSpPr>
          <p:cNvPr id="19" name="Text Box 9"/>
          <p:cNvSpPr txBox="1">
            <a:spLocks noChangeArrowheads="1"/>
          </p:cNvSpPr>
          <p:nvPr/>
        </p:nvSpPr>
        <p:spPr bwMode="auto">
          <a:xfrm>
            <a:off x="6421906" y="5529942"/>
            <a:ext cx="73930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30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 b="1" dirty="0" smtClean="0">
                <a:cs typeface="Consolas" panose="020B0609020204030204" pitchFamily="49" charset="0"/>
              </a:rPr>
              <a:t>JVM</a:t>
            </a:r>
            <a:endParaRPr lang="bg-BG" altLang="en-US" b="1" dirty="0">
              <a:cs typeface="Consolas" panose="020B0609020204030204" pitchFamily="49" charset="0"/>
            </a:endParaRPr>
          </a:p>
        </p:txBody>
      </p:sp>
      <p:sp>
        <p:nvSpPr>
          <p:cNvPr id="20" name="Rectangle 6"/>
          <p:cNvSpPr>
            <a:spLocks noChangeArrowheads="1"/>
          </p:cNvSpPr>
          <p:nvPr/>
        </p:nvSpPr>
        <p:spPr bwMode="auto">
          <a:xfrm>
            <a:off x="799148" y="1295400"/>
            <a:ext cx="3402964" cy="539749"/>
          </a:xfrm>
          <a:prstGeom prst="rect">
            <a:avLst/>
          </a:prstGeom>
          <a:solidFill>
            <a:schemeClr val="accent5">
              <a:lumMod val="40000"/>
              <a:lumOff val="60000"/>
              <a:alpha val="4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 anchor="ctr" anchorCtr="0">
            <a:no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altLang="en-US" sz="20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HelloJava.java</a:t>
            </a:r>
          </a:p>
        </p:txBody>
      </p:sp>
      <p:sp>
        <p:nvSpPr>
          <p:cNvPr id="21" name="Rectangle 6"/>
          <p:cNvSpPr>
            <a:spLocks noChangeArrowheads="1"/>
          </p:cNvSpPr>
          <p:nvPr/>
        </p:nvSpPr>
        <p:spPr bwMode="auto">
          <a:xfrm>
            <a:off x="7885119" y="1295399"/>
            <a:ext cx="3668251" cy="539749"/>
          </a:xfrm>
          <a:prstGeom prst="rect">
            <a:avLst/>
          </a:prstGeom>
          <a:solidFill>
            <a:schemeClr val="accent5">
              <a:lumMod val="40000"/>
              <a:lumOff val="60000"/>
              <a:alpha val="4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 anchor="ctr" anchorCtr="0">
            <a:no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altLang="en-US" sz="20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HelloJava.class</a:t>
            </a:r>
            <a:endParaRPr lang="en-US" altLang="en-US" sz="2000" b="1" noProof="1">
              <a:solidFill>
                <a:schemeClr val="tx2">
                  <a:lumMod val="9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6518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447675" indent="-447675">
              <a:buFont typeface="+mj-lt"/>
              <a:buAutoNum type="arabicPeriod"/>
            </a:pPr>
            <a:r>
              <a:rPr lang="en-US" dirty="0" smtClean="0"/>
              <a:t>Your </a:t>
            </a:r>
            <a:r>
              <a:rPr lang="en-US" dirty="0"/>
              <a:t>First Java Program</a:t>
            </a:r>
          </a:p>
          <a:p>
            <a:pPr marL="447675" indent="-447675">
              <a:buFont typeface="+mj-lt"/>
              <a:buAutoNum type="arabicPeriod"/>
            </a:pPr>
            <a:r>
              <a:rPr lang="en-US" dirty="0" smtClean="0"/>
              <a:t>The Java Language</a:t>
            </a:r>
          </a:p>
          <a:p>
            <a:pPr marL="447675" indent="-447675">
              <a:buFont typeface="+mj-lt"/>
              <a:buAutoNum type="arabicPeriod"/>
            </a:pPr>
            <a:r>
              <a:rPr lang="en-US" dirty="0" smtClean="0"/>
              <a:t>The Java Platform and JVM</a:t>
            </a:r>
          </a:p>
          <a:p>
            <a:pPr marL="447675" indent="-447675">
              <a:buFont typeface="+mj-lt"/>
              <a:buAutoNum type="arabicPeriod"/>
            </a:pPr>
            <a:r>
              <a:rPr lang="en-US" dirty="0"/>
              <a:t>JDK </a:t>
            </a:r>
            <a:r>
              <a:rPr lang="en-US" dirty="0" smtClean="0"/>
              <a:t>– Java SE Development Kit</a:t>
            </a:r>
          </a:p>
          <a:p>
            <a:pPr marL="761946" lvl="1" indent="-457200"/>
            <a:r>
              <a:rPr lang="en-US" dirty="0" smtClean="0"/>
              <a:t>Using </a:t>
            </a:r>
            <a:r>
              <a:rPr lang="en-US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javac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and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java</a:t>
            </a:r>
            <a:br>
              <a:rPr lang="en-US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 smtClean="0"/>
              <a:t>from the command line</a:t>
            </a:r>
            <a:endParaRPr lang="en-US" dirty="0"/>
          </a:p>
          <a:p>
            <a:pPr marL="447675" indent="-447675">
              <a:buFont typeface="+mj-lt"/>
              <a:buAutoNum type="arabicPeriod"/>
            </a:pPr>
            <a:r>
              <a:rPr lang="en-US" dirty="0" smtClean="0"/>
              <a:t>Java IDEs</a:t>
            </a:r>
          </a:p>
          <a:p>
            <a:pPr marL="447675" indent="-447675">
              <a:buFont typeface="+mj-lt"/>
              <a:buAutoNum type="arabicPeriod"/>
            </a:pPr>
            <a:r>
              <a:rPr lang="en-US" dirty="0" smtClean="0"/>
              <a:t>Java Documentation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026" name="Picture 2" descr="http://www.graphicsfuel.com/wp-content/uploads/2012/07/books-icon-51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060174" y="4063416"/>
            <a:ext cx="2368238" cy="2368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4" descr="http://th08.deviantart.net/fs71/200H/f/2013/053/9/a/java___application_icon_by_ravenbasix-d5vsr3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34833">
            <a:off x="7098004" y="1155993"/>
            <a:ext cx="2407867" cy="2407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http://teks.co.in/site/blog/wp-content/uploads/2014/03/eclipse_bckgr_logo_fc_lg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637212" y="4419600"/>
            <a:ext cx="2819400" cy="1601933"/>
          </a:xfrm>
          <a:prstGeom prst="roundRect">
            <a:avLst>
              <a:gd name="adj" fmla="val 1814"/>
            </a:avLst>
          </a:prstGeom>
          <a:solidFill>
            <a:schemeClr val="tx1"/>
          </a:solidFill>
          <a:ln>
            <a:solidFill>
              <a:srgbClr val="767691"/>
            </a:solidFill>
          </a:ln>
          <a:effectLst/>
          <a:extLst/>
        </p:spPr>
      </p:pic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Cross-Platform Java</a:t>
            </a:r>
            <a:endParaRPr lang="en-US" dirty="0"/>
          </a:p>
        </p:txBody>
      </p:sp>
      <p:pic>
        <p:nvPicPr>
          <p:cNvPr id="10244" name="Picture 4" descr="http://upload.wikimedia.org/wikipedia/commons/thumb/3/3a/Java_virtual_machine_architecture.svg/400px-Java_virtual_machine_architecture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0088" y="422465"/>
            <a:ext cx="3673324" cy="5978335"/>
          </a:xfrm>
          <a:prstGeom prst="roundRect">
            <a:avLst>
              <a:gd name="adj" fmla="val 1143"/>
            </a:avLst>
          </a:prstGeom>
          <a:solidFill>
            <a:schemeClr val="tx1"/>
          </a:solidFill>
        </p:spPr>
      </p:pic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5218199" cy="5570355"/>
          </a:xfrm>
        </p:spPr>
        <p:txBody>
          <a:bodyPr/>
          <a:lstStyle/>
          <a:p>
            <a:r>
              <a:rPr lang="en-US" dirty="0" smtClean="0"/>
              <a:t>Cross-platform compilation</a:t>
            </a:r>
            <a:r>
              <a:rPr lang="en-US" dirty="0"/>
              <a:t> </a:t>
            </a:r>
            <a:r>
              <a:rPr lang="en-US" dirty="0" smtClean="0"/>
              <a:t>and execution</a:t>
            </a:r>
          </a:p>
          <a:p>
            <a:r>
              <a:rPr lang="en-US" dirty="0" smtClean="0"/>
              <a:t>Java / Python code </a:t>
            </a:r>
            <a:r>
              <a:rPr lang="en-US" dirty="0" smtClean="0">
                <a:sym typeface="Wingdings" panose="05000000000000000000" pitchFamily="2" charset="2"/>
              </a:rPr>
              <a:t> </a:t>
            </a:r>
            <a:r>
              <a:rPr lang="en-US" dirty="0" smtClean="0">
                <a:solidFill>
                  <a:schemeClr val="tx2">
                    <a:lumMod val="9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.class</a:t>
            </a:r>
            <a:r>
              <a:rPr lang="en-US" dirty="0" smtClean="0">
                <a:sym typeface="Wingdings" panose="05000000000000000000" pitchFamily="2" charset="2"/>
              </a:rPr>
              <a:t> / </a:t>
            </a:r>
            <a:r>
              <a:rPr lang="en-US" dirty="0" smtClean="0">
                <a:solidFill>
                  <a:schemeClr val="tx2">
                    <a:lumMod val="9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.jar</a:t>
            </a:r>
            <a:r>
              <a:rPr lang="en-US" dirty="0" smtClean="0">
                <a:sym typeface="Wingdings" panose="05000000000000000000" pitchFamily="2" charset="2"/>
              </a:rPr>
              <a:t> files  execution in the JVM</a:t>
            </a:r>
          </a:p>
          <a:p>
            <a:pPr lvl="1"/>
            <a:r>
              <a:rPr lang="en-US" dirty="0" smtClean="0">
                <a:sym typeface="Wingdings" panose="05000000000000000000" pitchFamily="2" charset="2"/>
              </a:rPr>
              <a:t>JVM runs on many devices</a:t>
            </a:r>
          </a:p>
          <a:p>
            <a:pPr lvl="1"/>
            <a:r>
              <a:rPr lang="en-US" noProof="1" smtClean="0">
                <a:sym typeface="Wingdings" panose="05000000000000000000" pitchFamily="2" charset="2"/>
              </a:rPr>
              <a:t>Bytecode</a:t>
            </a:r>
            <a:r>
              <a:rPr lang="en-US" dirty="0" smtClean="0">
                <a:sym typeface="Wingdings" panose="05000000000000000000" pitchFamily="2" charset="2"/>
              </a:rPr>
              <a:t> is portable by nature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4833" y="2031922"/>
            <a:ext cx="1374591" cy="2759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17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446212" y="4205103"/>
            <a:ext cx="8938472" cy="1568497"/>
          </a:xfrm>
        </p:spPr>
        <p:txBody>
          <a:bodyPr/>
          <a:lstStyle/>
          <a:p>
            <a:r>
              <a:rPr lang="en-US" dirty="0" smtClean="0"/>
              <a:t>Console-Based Compilation </a:t>
            </a:r>
            <a:r>
              <a:rPr lang="en-US" smtClean="0"/>
              <a:t>and Execution </a:t>
            </a:r>
            <a:r>
              <a:rPr lang="en-US" dirty="0" smtClean="0"/>
              <a:t>of Java Code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Live Demo (in Linux and Windows)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8598" y="757808"/>
            <a:ext cx="6853700" cy="3356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796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en-US" sz="3200" b="1" dirty="0">
                <a:solidFill>
                  <a:schemeClr val="tx2">
                    <a:lumMod val="90000"/>
                  </a:schemeClr>
                </a:solidFill>
              </a:rPr>
              <a:t>Java SE </a:t>
            </a:r>
            <a:r>
              <a:rPr lang="en-US" altLang="en-US" sz="3200" dirty="0"/>
              <a:t>(Java Standard Edition)</a:t>
            </a:r>
          </a:p>
          <a:p>
            <a:pPr lvl="1">
              <a:lnSpc>
                <a:spcPct val="90000"/>
              </a:lnSpc>
            </a:pPr>
            <a:r>
              <a:rPr lang="en-US" altLang="en-US" dirty="0" smtClean="0"/>
              <a:t>For standalone </a:t>
            </a:r>
            <a:r>
              <a:rPr lang="en-US" altLang="en-US" dirty="0"/>
              <a:t>Java </a:t>
            </a:r>
            <a:r>
              <a:rPr lang="en-US" altLang="en-US" dirty="0" smtClean="0"/>
              <a:t>applications </a:t>
            </a:r>
            <a:r>
              <a:rPr lang="en-US" altLang="en-US" dirty="0"/>
              <a:t>and </a:t>
            </a:r>
            <a:r>
              <a:rPr lang="en-US" altLang="en-US" dirty="0" smtClean="0"/>
              <a:t>Java applets</a:t>
            </a:r>
            <a:endParaRPr lang="en-US" altLang="en-US" dirty="0"/>
          </a:p>
          <a:p>
            <a:pPr>
              <a:lnSpc>
                <a:spcPct val="90000"/>
              </a:lnSpc>
            </a:pPr>
            <a:r>
              <a:rPr lang="en-US" altLang="en-US" sz="3200" b="1" dirty="0">
                <a:solidFill>
                  <a:schemeClr val="tx2">
                    <a:lumMod val="90000"/>
                  </a:schemeClr>
                </a:solidFill>
              </a:rPr>
              <a:t>Java EE </a:t>
            </a:r>
            <a:r>
              <a:rPr lang="en-US" altLang="en-US" sz="3200" dirty="0"/>
              <a:t>(Java Enterprise Edition)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For </a:t>
            </a:r>
            <a:r>
              <a:rPr lang="en-US" altLang="en-US" dirty="0" smtClean="0"/>
              <a:t>server-side, enterprise</a:t>
            </a:r>
            <a:r>
              <a:rPr lang="en-US" altLang="en-US" dirty="0"/>
              <a:t>, Web applications and Web services</a:t>
            </a:r>
          </a:p>
          <a:p>
            <a:pPr lvl="1">
              <a:lnSpc>
                <a:spcPct val="90000"/>
              </a:lnSpc>
            </a:pPr>
            <a:r>
              <a:rPr lang="en-US" altLang="en-US" dirty="0" smtClean="0"/>
              <a:t>A </a:t>
            </a:r>
            <a:r>
              <a:rPr lang="en-US" altLang="en-US" dirty="0"/>
              <a:t>set of </a:t>
            </a:r>
            <a:r>
              <a:rPr lang="en-US" altLang="en-US" dirty="0" smtClean="0"/>
              <a:t>APIs </a:t>
            </a:r>
            <a:r>
              <a:rPr lang="en-US" altLang="en-US" dirty="0"/>
              <a:t>and server specifications built on top of Java SE</a:t>
            </a:r>
          </a:p>
          <a:p>
            <a:pPr>
              <a:lnSpc>
                <a:spcPct val="90000"/>
              </a:lnSpc>
            </a:pPr>
            <a:r>
              <a:rPr lang="en-US" altLang="en-US" sz="3200" b="1" dirty="0" smtClean="0">
                <a:solidFill>
                  <a:schemeClr val="tx2">
                    <a:lumMod val="90000"/>
                  </a:schemeClr>
                </a:solidFill>
              </a:rPr>
              <a:t>Java </a:t>
            </a:r>
            <a:r>
              <a:rPr lang="en-US" altLang="en-US" sz="3200" b="1" dirty="0">
                <a:solidFill>
                  <a:schemeClr val="tx2">
                    <a:lumMod val="90000"/>
                  </a:schemeClr>
                </a:solidFill>
              </a:rPr>
              <a:t>ME</a:t>
            </a:r>
            <a:r>
              <a:rPr lang="en-US" altLang="en-US" sz="3200" b="1" dirty="0"/>
              <a:t> </a:t>
            </a:r>
            <a:r>
              <a:rPr lang="en-US" altLang="en-US" sz="3200" dirty="0"/>
              <a:t>(Java Micro Edition)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A pared down version of Java SE and API’s for </a:t>
            </a:r>
            <a:r>
              <a:rPr lang="en-US" altLang="en-US" dirty="0" smtClean="0"/>
              <a:t>embedded devices</a:t>
            </a:r>
          </a:p>
          <a:p>
            <a:pPr>
              <a:lnSpc>
                <a:spcPct val="90000"/>
              </a:lnSpc>
            </a:pPr>
            <a:r>
              <a:rPr lang="en-US" altLang="en-US" b="1" dirty="0" smtClean="0">
                <a:solidFill>
                  <a:schemeClr val="tx2">
                    <a:lumMod val="90000"/>
                  </a:schemeClr>
                </a:solidFill>
              </a:rPr>
              <a:t>Android</a:t>
            </a:r>
          </a:p>
          <a:p>
            <a:pPr lvl="1">
              <a:lnSpc>
                <a:spcPct val="90000"/>
              </a:lnSpc>
            </a:pPr>
            <a:r>
              <a:rPr lang="en-US" altLang="en-US" dirty="0" smtClean="0"/>
              <a:t>Android is Java-like platform for Android tablets and smartphones</a:t>
            </a:r>
            <a:endParaRPr lang="en-US" altLang="en-US" dirty="0"/>
          </a:p>
          <a:p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 Platform Editions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8691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 SE 8 Platform</a:t>
            </a:r>
            <a:endParaRPr lang="en-US" dirty="0"/>
          </a:p>
        </p:txBody>
      </p:sp>
      <p:pic>
        <p:nvPicPr>
          <p:cNvPr id="6" name="Picture 5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3355" y="1113972"/>
            <a:ext cx="7346510" cy="514695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27012" y="6354412"/>
            <a:ext cx="6310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* Learn </a:t>
            </a:r>
            <a:r>
              <a:rPr lang="en-US" sz="1800" dirty="0"/>
              <a:t>more at </a:t>
            </a:r>
            <a:r>
              <a:rPr lang="en-US" sz="1800" dirty="0">
                <a:hlinkClick r:id="rId2"/>
              </a:rPr>
              <a:t>http://</a:t>
            </a:r>
            <a:r>
              <a:rPr lang="en-US" sz="1800" dirty="0" smtClean="0">
                <a:hlinkClick r:id="rId2"/>
              </a:rPr>
              <a:t>docs.oracle.com/javase/8/docs/index.html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455106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dirty="0" smtClean="0"/>
              <a:t>In Java the classes usually stay in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packages</a:t>
            </a:r>
            <a:r>
              <a:rPr lang="en-US" dirty="0" smtClean="0"/>
              <a:t> (like namespaces </a:t>
            </a:r>
            <a:r>
              <a:rPr lang="en-US" dirty="0"/>
              <a:t>in C</a:t>
            </a:r>
            <a:r>
              <a:rPr lang="en-US" dirty="0" smtClean="0"/>
              <a:t>#)</a:t>
            </a:r>
            <a:endParaRPr lang="en-US" b="1" dirty="0" smtClean="0">
              <a:solidFill>
                <a:schemeClr val="tx2">
                  <a:lumMod val="75000"/>
                </a:schemeClr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dirty="0" smtClean="0"/>
              <a:t>A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package</a:t>
            </a:r>
            <a:r>
              <a:rPr lang="en-US" dirty="0" smtClean="0"/>
              <a:t> holds a set of classes and other (inner) packages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Packages are included by "</a:t>
            </a:r>
            <a:r>
              <a:rPr lang="en-US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import package.subpackage.*</a:t>
            </a:r>
            <a:r>
              <a:rPr lang="en-US" dirty="0" smtClean="0"/>
              <a:t>"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Project directory structure always follows the package structure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Packages in Java</a:t>
            </a:r>
            <a:endParaRPr lang="en-US" dirty="0"/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684214" y="3933372"/>
            <a:ext cx="5029198" cy="623351"/>
          </a:xfrm>
          <a:prstGeom prst="rect">
            <a:avLst/>
          </a:prstGeom>
          <a:solidFill>
            <a:schemeClr val="accent5">
              <a:lumMod val="40000"/>
              <a:lumOff val="60000"/>
              <a:alpha val="4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 anchor="ctr" anchorCtr="0">
            <a:no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altLang="en-US" sz="22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src/org/softuni/main/Main.java</a:t>
            </a:r>
            <a:endParaRPr lang="en-US" altLang="en-US" sz="2200" b="1" noProof="1">
              <a:solidFill>
                <a:schemeClr val="tx2">
                  <a:lumMod val="9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AutoShape 4"/>
          <p:cNvSpPr>
            <a:spLocks noChangeArrowheads="1"/>
          </p:cNvSpPr>
          <p:nvPr/>
        </p:nvSpPr>
        <p:spPr bwMode="auto">
          <a:xfrm>
            <a:off x="684214" y="4556723"/>
            <a:ext cx="5029198" cy="1738849"/>
          </a:xfrm>
          <a:prstGeom prst="foldedCorner">
            <a:avLst>
              <a:gd name="adj" fmla="val 12500"/>
            </a:avLst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no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alt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package org.softuni.main;</a:t>
            </a:r>
          </a:p>
          <a:p>
            <a:pPr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alt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import org.softuni.data;</a:t>
            </a:r>
          </a:p>
          <a:p>
            <a:pPr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alt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</a:t>
            </a:r>
            <a:r>
              <a:rPr lang="en-US" alt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 </a:t>
            </a:r>
            <a:r>
              <a:rPr lang="en-US" alt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Main { … }</a:t>
            </a:r>
            <a:endParaRPr lang="bg-BG" altLang="en-US" sz="22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6094412" y="3933372"/>
            <a:ext cx="5395798" cy="623351"/>
          </a:xfrm>
          <a:prstGeom prst="rect">
            <a:avLst/>
          </a:prstGeom>
          <a:solidFill>
            <a:schemeClr val="accent5">
              <a:lumMod val="40000"/>
              <a:lumOff val="60000"/>
              <a:alpha val="4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 anchor="ctr" anchorCtr="0">
            <a:no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altLang="en-US" sz="22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src/org/softuni/data/Student.java</a:t>
            </a:r>
            <a:endParaRPr lang="en-US" altLang="en-US" sz="2200" b="1" noProof="1">
              <a:solidFill>
                <a:schemeClr val="tx2">
                  <a:lumMod val="9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AutoShape 4"/>
          <p:cNvSpPr>
            <a:spLocks noChangeArrowheads="1"/>
          </p:cNvSpPr>
          <p:nvPr/>
        </p:nvSpPr>
        <p:spPr bwMode="auto">
          <a:xfrm>
            <a:off x="6094412" y="4556723"/>
            <a:ext cx="5395798" cy="1738849"/>
          </a:xfrm>
          <a:prstGeom prst="foldedCorner">
            <a:avLst>
              <a:gd name="adj" fmla="val 12500"/>
            </a:avLst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no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alt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package org.softuni.data;</a:t>
            </a:r>
          </a:p>
          <a:p>
            <a:pPr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alt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</a:t>
            </a:r>
            <a:r>
              <a:rPr lang="en-US" alt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 </a:t>
            </a:r>
            <a:r>
              <a:rPr lang="en-US" alt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Student { … }</a:t>
            </a:r>
            <a:endParaRPr lang="bg-BG" altLang="en-US" sz="22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3925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5980199" cy="5570355"/>
          </a:xfrm>
        </p:spPr>
        <p:txBody>
          <a:bodyPr/>
          <a:lstStyle/>
          <a:p>
            <a:r>
              <a:rPr lang="en-US" dirty="0" smtClean="0"/>
              <a:t>A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JAR file </a:t>
            </a:r>
            <a:r>
              <a:rPr lang="en-US" dirty="0" smtClean="0"/>
              <a:t>holds a set of classes and resources</a:t>
            </a:r>
          </a:p>
          <a:p>
            <a:pPr lvl="1"/>
            <a:r>
              <a:rPr lang="en-US" dirty="0" smtClean="0"/>
              <a:t>Folders follow the package structure of the classes</a:t>
            </a:r>
          </a:p>
          <a:p>
            <a:r>
              <a:rPr lang="en-US" dirty="0" smtClean="0"/>
              <a:t>JAR files are ZIP archives</a:t>
            </a:r>
          </a:p>
          <a:p>
            <a:r>
              <a:rPr lang="en-US" dirty="0" smtClean="0"/>
              <a:t>Created by Eclipse or by a console tool called "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jar</a:t>
            </a:r>
            <a:r>
              <a:rPr lang="en-US" dirty="0" smtClean="0"/>
              <a:t>"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 JAR File</a:t>
            </a:r>
            <a:endParaRPr lang="en-US" dirty="0"/>
          </a:p>
        </p:txBody>
      </p:sp>
      <p:sp>
        <p:nvSpPr>
          <p:cNvPr id="6" name="AutoShape 4"/>
          <p:cNvSpPr>
            <a:spLocks noChangeArrowheads="1"/>
          </p:cNvSpPr>
          <p:nvPr/>
        </p:nvSpPr>
        <p:spPr bwMode="auto">
          <a:xfrm>
            <a:off x="608012" y="5638800"/>
            <a:ext cx="5334000" cy="58057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no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alt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jar -cf archive.jar &lt;files&gt;</a:t>
            </a:r>
            <a:endParaRPr lang="bg-BG" altLang="en-US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8799" y="1476375"/>
            <a:ext cx="5000625" cy="461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130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379412" y="4085772"/>
            <a:ext cx="8938472" cy="1568497"/>
          </a:xfrm>
        </p:spPr>
        <p:txBody>
          <a:bodyPr/>
          <a:lstStyle/>
          <a:p>
            <a:r>
              <a:rPr lang="en-US" dirty="0" smtClean="0"/>
              <a:t>Creating a JAR File and Configuring the </a:t>
            </a:r>
            <a:r>
              <a:rPr lang="en-US" noProof="1" smtClean="0"/>
              <a:t>Classpath</a:t>
            </a:r>
            <a:endParaRPr lang="en-US" noProof="1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>
          <a:xfrm>
            <a:off x="379412" y="5664665"/>
            <a:ext cx="8938472" cy="688256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11266" name="Picture 2" descr="https://cdn1.iconfinder.com/data/icons/ampola-final-by-ampeross/256/ja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3412" y="1371600"/>
            <a:ext cx="2133600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http://yesdownloads.com/wp-content/uploads/2013/02/java256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3412" y="1371600"/>
            <a:ext cx="2133600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ight Arrow 2"/>
          <p:cNvSpPr/>
          <p:nvPr/>
        </p:nvSpPr>
        <p:spPr>
          <a:xfrm>
            <a:off x="4341812" y="2209800"/>
            <a:ext cx="1066800" cy="457200"/>
          </a:xfrm>
          <a:prstGeom prst="rightArrow">
            <a:avLst/>
          </a:prstGeom>
          <a:solidFill>
            <a:schemeClr val="accent5">
              <a:lumMod val="40000"/>
              <a:lumOff val="60000"/>
              <a:alpha val="40000"/>
            </a:schemeClr>
          </a:solidFill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 anchor="ctr" anchorCtr="0">
            <a:no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endParaRPr lang="en-US" sz="2000" b="1">
              <a:solidFill>
                <a:schemeClr val="tx2">
                  <a:lumMod val="9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20487" y="2732314"/>
            <a:ext cx="2080795" cy="3457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8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sp>
        <p:nvSpPr>
          <p:cNvPr id="43929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ts val="3600"/>
              </a:lnSpc>
            </a:pPr>
            <a:r>
              <a:rPr lang="en-US" dirty="0" smtClean="0"/>
              <a:t>A </a:t>
            </a:r>
            <a:r>
              <a:rPr lang="en-US" dirty="0"/>
              <a:t>programming language</a:t>
            </a:r>
          </a:p>
          <a:p>
            <a:pPr lvl="1">
              <a:lnSpc>
                <a:spcPts val="36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Java, C#, PHP, Python, …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>
              <a:lnSpc>
                <a:spcPts val="3600"/>
              </a:lnSpc>
            </a:pPr>
            <a:r>
              <a:rPr lang="en-US" dirty="0"/>
              <a:t>Task to </a:t>
            </a:r>
            <a:r>
              <a:rPr lang="en-US" dirty="0" smtClean="0"/>
              <a:t>solve: project description</a:t>
            </a:r>
            <a:endParaRPr lang="en-US" dirty="0"/>
          </a:p>
          <a:p>
            <a:pPr>
              <a:lnSpc>
                <a:spcPts val="3600"/>
              </a:lnSpc>
            </a:pPr>
            <a:r>
              <a:rPr lang="en-US" dirty="0"/>
              <a:t>Development </a:t>
            </a:r>
            <a:r>
              <a:rPr lang="en-US" dirty="0" smtClean="0"/>
              <a:t>platform: IDE, compilers, SDK</a:t>
            </a:r>
            <a:endParaRPr lang="en-US" dirty="0"/>
          </a:p>
          <a:p>
            <a:pPr lvl="1">
              <a:lnSpc>
                <a:spcPts val="36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IDE (Eclipse,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NetBeans</a:t>
            </a:r>
            <a:r>
              <a:rPr lang="en-US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, Visual Studio),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Java SDK, Android SDK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>
              <a:lnSpc>
                <a:spcPts val="3600"/>
              </a:lnSpc>
            </a:pPr>
            <a:r>
              <a:rPr lang="en-US" dirty="0"/>
              <a:t>Set of </a:t>
            </a:r>
            <a:r>
              <a:rPr lang="en-US" dirty="0" smtClean="0"/>
              <a:t>standard classes (class library)</a:t>
            </a:r>
            <a:endParaRPr lang="en-US" dirty="0"/>
          </a:p>
          <a:p>
            <a:pPr lvl="1">
              <a:lnSpc>
                <a:spcPts val="36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Java API classes / .NET API classes / PHP standard functions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>
              <a:lnSpc>
                <a:spcPts val="3600"/>
              </a:lnSpc>
            </a:pPr>
            <a:r>
              <a:rPr lang="en-US" dirty="0"/>
              <a:t>Help documentation</a:t>
            </a:r>
          </a:p>
          <a:p>
            <a:pPr lvl="1">
              <a:lnSpc>
                <a:spcPts val="36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Java API documentation / .NET API documentation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39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</a:t>
            </a:r>
            <a:r>
              <a:rPr lang="en-US" dirty="0"/>
              <a:t>You Need to Program?</a:t>
            </a:r>
            <a:endParaRPr lang="bg-BG" dirty="0"/>
          </a:p>
        </p:txBody>
      </p:sp>
      <p:pic>
        <p:nvPicPr>
          <p:cNvPr id="4098" name="Picture 2" descr="http://devsniper.com/wp-content/uploads/java_logo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721" r="-8721"/>
          <a:stretch/>
        </p:blipFill>
        <p:spPr bwMode="auto">
          <a:xfrm>
            <a:off x="6952104" y="1377695"/>
            <a:ext cx="894908" cy="1213105"/>
          </a:xfrm>
          <a:prstGeom prst="roundRect">
            <a:avLst>
              <a:gd name="adj" fmla="val 6508"/>
            </a:avLst>
          </a:prstGeom>
          <a:solidFill>
            <a:schemeClr val="tx1"/>
          </a:solidFill>
        </p:spPr>
      </p:pic>
      <p:pic>
        <p:nvPicPr>
          <p:cNvPr id="4100" name="Picture 4" descr="http://www.prolificnotion.co.uk/wp-content/uploads/2009/11/dotnet-log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4612" y="1946724"/>
            <a:ext cx="1157400" cy="1157400"/>
          </a:xfrm>
          <a:prstGeom prst="roundRect">
            <a:avLst>
              <a:gd name="adj" fmla="val 6508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28012" y="736518"/>
            <a:ext cx="1502187" cy="795603"/>
          </a:xfrm>
          <a:prstGeom prst="rect">
            <a:avLst/>
          </a:prstGeom>
        </p:spPr>
      </p:pic>
      <p:pic>
        <p:nvPicPr>
          <p:cNvPr id="4106" name="Picture 10" descr="https://encrypted-tbn1.gstatic.com/images?q=tbn:ANd9GcQvY_YkjNGkjhcq-75UBZlPoY3lFMlsuc5TCmbb55Yhg4Gc73fY_1zYb8h3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269516" y="1600200"/>
            <a:ext cx="1296896" cy="1205790"/>
          </a:xfrm>
          <a:prstGeom prst="roundRect">
            <a:avLst>
              <a:gd name="adj" fmla="val 6508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0182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9012" y="4956293"/>
            <a:ext cx="10210800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 smtClean="0"/>
              <a:t>Java IDEs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989011" y="5712544"/>
            <a:ext cx="10210802" cy="688256"/>
          </a:xfrm>
        </p:spPr>
        <p:txBody>
          <a:bodyPr/>
          <a:lstStyle/>
          <a:p>
            <a:r>
              <a:rPr lang="en-US" noProof="1" smtClean="0"/>
              <a:t>Eclipse, NetBeans, IntelliJ IDEA</a:t>
            </a:r>
            <a:endParaRPr lang="en-US" noProof="1"/>
          </a:p>
        </p:txBody>
      </p:sp>
      <p:pic>
        <p:nvPicPr>
          <p:cNvPr id="6" name="Picture 4" descr="http://teks.co.in/site/blog/wp-content/uploads/2014/03/eclipse_bckgr_logo_fc_lg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84212" y="2017568"/>
            <a:ext cx="4495800" cy="2554432"/>
          </a:xfrm>
          <a:prstGeom prst="roundRect">
            <a:avLst>
              <a:gd name="adj" fmla="val 1814"/>
            </a:avLst>
          </a:prstGeom>
          <a:solidFill>
            <a:schemeClr val="tx1"/>
          </a:solidFill>
          <a:ln>
            <a:solidFill>
              <a:srgbClr val="767691"/>
            </a:solidFill>
          </a:ln>
          <a:effectLst/>
          <a:extLst/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9012" y="874568"/>
            <a:ext cx="3733800" cy="2368160"/>
          </a:xfrm>
          <a:prstGeom prst="roundRect">
            <a:avLst>
              <a:gd name="adj" fmla="val 1814"/>
            </a:avLst>
          </a:prstGeom>
          <a:solidFill>
            <a:schemeClr val="tx1"/>
          </a:solidFill>
          <a:ln>
            <a:solidFill>
              <a:srgbClr val="767691"/>
            </a:solidFill>
          </a:ln>
          <a:effectLst/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8412" y="1446068"/>
            <a:ext cx="38100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520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  <p:sp>
        <p:nvSpPr>
          <p:cNvPr id="457731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chemeClr val="tx2">
                    <a:lumMod val="90000"/>
                  </a:schemeClr>
                </a:solidFill>
              </a:rPr>
              <a:t>Eclipse </a:t>
            </a:r>
            <a:r>
              <a:rPr lang="en-US" dirty="0" smtClean="0"/>
              <a:t>is </a:t>
            </a:r>
            <a:r>
              <a:rPr lang="en-US" dirty="0"/>
              <a:t>popular IDE </a:t>
            </a:r>
            <a:r>
              <a:rPr lang="en-US" dirty="0" smtClean="0"/>
              <a:t>(Integrated </a:t>
            </a:r>
            <a:r>
              <a:rPr lang="en-US"/>
              <a:t>Development </a:t>
            </a:r>
            <a:r>
              <a:rPr lang="en-US" smtClean="0"/>
              <a:t>Environment)</a:t>
            </a:r>
            <a:endParaRPr lang="en-US" dirty="0"/>
          </a:p>
          <a:p>
            <a:pPr lvl="1"/>
            <a:r>
              <a:rPr lang="en-US" dirty="0" smtClean="0"/>
              <a:t>For many languages: Java, PHP, Python, JavaScript, HTML, CSS, …</a:t>
            </a:r>
          </a:p>
          <a:p>
            <a:r>
              <a:rPr lang="en-US" dirty="0" smtClean="0"/>
              <a:t>Eclipse is IDE </a:t>
            </a:r>
            <a:r>
              <a:rPr lang="en-US" dirty="0"/>
              <a:t>that helps us to:</a:t>
            </a:r>
          </a:p>
          <a:p>
            <a:pPr lvl="1"/>
            <a:r>
              <a:rPr lang="en-US" dirty="0"/>
              <a:t>Write code</a:t>
            </a:r>
          </a:p>
          <a:p>
            <a:pPr lvl="1"/>
            <a:r>
              <a:rPr lang="en-US" dirty="0"/>
              <a:t>Design user interface</a:t>
            </a:r>
          </a:p>
          <a:p>
            <a:pPr lvl="1"/>
            <a:r>
              <a:rPr lang="en-US" dirty="0"/>
              <a:t>Compile code</a:t>
            </a:r>
          </a:p>
          <a:p>
            <a:pPr lvl="1"/>
            <a:r>
              <a:rPr lang="en-US" dirty="0"/>
              <a:t>Execute / test / debug </a:t>
            </a:r>
            <a:r>
              <a:rPr lang="en-US" dirty="0" smtClean="0"/>
              <a:t>code</a:t>
            </a:r>
            <a:endParaRPr lang="en-US" dirty="0"/>
          </a:p>
          <a:p>
            <a:pPr lvl="1"/>
            <a:r>
              <a:rPr lang="en-US" dirty="0"/>
              <a:t>Browse the help</a:t>
            </a:r>
          </a:p>
          <a:p>
            <a:pPr lvl="1"/>
            <a:r>
              <a:rPr lang="en-US" dirty="0"/>
              <a:t>Manage project's files</a:t>
            </a:r>
          </a:p>
        </p:txBody>
      </p:sp>
      <p:sp>
        <p:nvSpPr>
          <p:cNvPr id="4577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Eclipse – IDE for Java Developers</a:t>
            </a:r>
            <a:endParaRPr lang="bg-BG" dirty="0"/>
          </a:p>
        </p:txBody>
      </p:sp>
      <p:pic>
        <p:nvPicPr>
          <p:cNvPr id="13314" name="Picture 2" descr="http://ultradownloads.com.br/conteudo/Luciana/Screenshots_Softs/Eclipse_IDE_for_Java_E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3012" y="2743200"/>
            <a:ext cx="5167200" cy="3543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0471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"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Java Basics</a:t>
            </a:r>
            <a:r>
              <a:rPr lang="en-US" dirty="0" smtClean="0"/>
              <a:t>" course is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NOT for absolute beginners</a:t>
            </a:r>
          </a:p>
          <a:p>
            <a:pPr lvl="1"/>
            <a:r>
              <a:rPr lang="en-US" dirty="0" smtClean="0"/>
              <a:t>Take the "C# Basics" course at SoftUni first</a:t>
            </a:r>
            <a:r>
              <a:rPr lang="bg-BG" dirty="0" smtClean="0"/>
              <a:t>: </a:t>
            </a:r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softuni.bg/courses/csharp-basics</a:t>
            </a:r>
            <a:endParaRPr lang="en-US" dirty="0" smtClean="0"/>
          </a:p>
          <a:p>
            <a:pPr lvl="1"/>
            <a:r>
              <a:rPr lang="en-US" dirty="0" smtClean="0"/>
              <a:t>The course is for beginners, but with previous coding skills</a:t>
            </a:r>
            <a:endParaRPr lang="bg-BG" dirty="0" smtClean="0"/>
          </a:p>
          <a:p>
            <a:pPr>
              <a:spcBef>
                <a:spcPts val="1200"/>
              </a:spcBef>
            </a:pPr>
            <a:r>
              <a:rPr lang="en-US" dirty="0" smtClean="0"/>
              <a:t>Requirements</a:t>
            </a:r>
          </a:p>
          <a:p>
            <a:pPr lvl="1"/>
            <a:r>
              <a:rPr lang="en-US" dirty="0" smtClean="0"/>
              <a:t>Coding skills – entry level</a:t>
            </a:r>
          </a:p>
          <a:p>
            <a:pPr lvl="1"/>
            <a:r>
              <a:rPr lang="en-US" dirty="0" smtClean="0"/>
              <a:t>Computer English – entry level</a:t>
            </a:r>
          </a:p>
          <a:p>
            <a:pPr lvl="1"/>
            <a:r>
              <a:rPr lang="en-US" dirty="0" smtClean="0"/>
              <a:t>Logical thinking</a:t>
            </a:r>
          </a:p>
          <a:p>
            <a:pPr lvl="1"/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Warning: Not for Absolute Beginners</a:t>
            </a:r>
            <a:endParaRPr lang="en-US" dirty="0"/>
          </a:p>
        </p:txBody>
      </p:sp>
      <p:pic>
        <p:nvPicPr>
          <p:cNvPr id="3076" name="Picture 4" descr="http://png-3.findicons.com/files/icons/1861/xml_docs_x_tended/128/crystal_java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5709" y="4055776"/>
            <a:ext cx="2249029" cy="2249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/>
          <p:cNvGrpSpPr/>
          <p:nvPr/>
        </p:nvGrpSpPr>
        <p:grpSpPr>
          <a:xfrm>
            <a:off x="6627813" y="3810000"/>
            <a:ext cx="2057400" cy="2740582"/>
            <a:chOff x="6627812" y="3733799"/>
            <a:chExt cx="2098413" cy="2892983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27812" y="3733799"/>
              <a:ext cx="2098413" cy="2892983"/>
            </a:xfrm>
            <a:prstGeom prst="rect">
              <a:avLst/>
            </a:prstGeom>
            <a:effectLst>
              <a:glow rad="139700">
                <a:schemeClr val="accent1">
                  <a:satMod val="175000"/>
                  <a:alpha val="40000"/>
                </a:schemeClr>
              </a:glow>
            </a:effectLst>
          </p:spPr>
        </p:pic>
        <p:sp>
          <p:nvSpPr>
            <p:cNvPr id="9" name="TextBox 8"/>
            <p:cNvSpPr txBox="1"/>
            <p:nvPr/>
          </p:nvSpPr>
          <p:spPr>
            <a:xfrm>
              <a:off x="6704023" y="5504108"/>
              <a:ext cx="1931939" cy="8925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600" b="1" spc="50" dirty="0" smtClean="0">
                  <a:ln w="9525" cmpd="sng">
                    <a:solidFill>
                      <a:schemeClr val="accent1">
                        <a:lumMod val="50000"/>
                      </a:schemeClr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</a:rPr>
                <a:t>coding skills</a:t>
              </a:r>
            </a:p>
            <a:p>
              <a:pPr algn="ctr"/>
              <a:r>
                <a:rPr lang="en-US" sz="2600" b="1" spc="50" dirty="0" smtClean="0">
                  <a:ln w="9525" cmpd="sng">
                    <a:solidFill>
                      <a:schemeClr val="accent1">
                        <a:lumMod val="50000"/>
                      </a:schemeClr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</a:rPr>
                <a:t>required!</a:t>
              </a:r>
              <a:endParaRPr lang="en-US" sz="2600" b="1" spc="50" dirty="0">
                <a:ln w="9525" cmpd="sng">
                  <a:solidFill>
                    <a:schemeClr val="accent1">
                      <a:lumMod val="50000"/>
                    </a:schemeClr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50117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  <p:sp>
        <p:nvSpPr>
          <p:cNvPr id="45875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 smtClean="0"/>
              <a:t>Eclipse is a single </a:t>
            </a:r>
            <a:r>
              <a:rPr lang="en-US" dirty="0"/>
              <a:t>tool for: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Writing code in </a:t>
            </a:r>
            <a:r>
              <a:rPr lang="en-US" dirty="0" smtClean="0"/>
              <a:t>many languages (Java, PHP, C++, JavaScript…)</a:t>
            </a:r>
            <a:endParaRPr lang="en-US" dirty="0"/>
          </a:p>
          <a:p>
            <a:pPr lvl="1">
              <a:lnSpc>
                <a:spcPct val="110000"/>
              </a:lnSpc>
            </a:pPr>
            <a:r>
              <a:rPr lang="en-US" dirty="0"/>
              <a:t>Using different </a:t>
            </a:r>
            <a:r>
              <a:rPr lang="en-US" dirty="0" smtClean="0"/>
              <a:t>technologies (Web, mobile, embedded, …)</a:t>
            </a:r>
            <a:endParaRPr lang="en-US" dirty="0"/>
          </a:p>
          <a:p>
            <a:pPr>
              <a:lnSpc>
                <a:spcPct val="110000"/>
              </a:lnSpc>
            </a:pPr>
            <a:r>
              <a:rPr lang="en-US" dirty="0" smtClean="0"/>
              <a:t>Complete </a:t>
            </a:r>
            <a:r>
              <a:rPr lang="en-US" dirty="0"/>
              <a:t>integration of </a:t>
            </a:r>
            <a:r>
              <a:rPr lang="en-US" dirty="0" smtClean="0"/>
              <a:t>most </a:t>
            </a:r>
            <a:r>
              <a:rPr lang="en-US" dirty="0"/>
              <a:t>development </a:t>
            </a:r>
            <a:r>
              <a:rPr lang="en-US" dirty="0" smtClean="0"/>
              <a:t>activities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Coding</a:t>
            </a:r>
            <a:r>
              <a:rPr lang="en-US" dirty="0"/>
              <a:t>, compiling, </a:t>
            </a:r>
            <a:r>
              <a:rPr lang="en-US" dirty="0" smtClean="0"/>
              <a:t>running, testing</a:t>
            </a:r>
            <a:r>
              <a:rPr lang="en-US" dirty="0"/>
              <a:t>, </a:t>
            </a:r>
            <a:r>
              <a:rPr lang="en-US" dirty="0" smtClean="0"/>
              <a:t>debugging, UI design, deployment, version control, ...</a:t>
            </a:r>
            <a:endParaRPr lang="en-US" dirty="0"/>
          </a:p>
          <a:p>
            <a:pPr>
              <a:lnSpc>
                <a:spcPct val="110000"/>
              </a:lnSpc>
            </a:pPr>
            <a:r>
              <a:rPr lang="en-US" dirty="0" smtClean="0"/>
              <a:t>Free and open-source – </a:t>
            </a:r>
            <a:r>
              <a:rPr lang="en-US" dirty="0" smtClean="0">
                <a:hlinkClick r:id="rId3"/>
              </a:rPr>
              <a:t>www.eclipse.org</a:t>
            </a:r>
            <a:endParaRPr lang="en-US" dirty="0" smtClean="0"/>
          </a:p>
          <a:p>
            <a:pPr>
              <a:lnSpc>
                <a:spcPct val="110000"/>
              </a:lnSpc>
            </a:pPr>
            <a:r>
              <a:rPr lang="en-US" dirty="0" smtClean="0"/>
              <a:t>Easy </a:t>
            </a:r>
            <a:r>
              <a:rPr lang="en-US" dirty="0"/>
              <a:t>to </a:t>
            </a:r>
            <a:r>
              <a:rPr lang="en-US" dirty="0" smtClean="0"/>
              <a:t>use and intuitive</a:t>
            </a:r>
            <a:endParaRPr lang="en-US" dirty="0"/>
          </a:p>
        </p:txBody>
      </p:sp>
      <p:sp>
        <p:nvSpPr>
          <p:cNvPr id="4587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Benefits of </a:t>
            </a:r>
            <a:r>
              <a:rPr lang="en-US" dirty="0" smtClean="0"/>
              <a:t>Eclipse</a:t>
            </a:r>
            <a:endParaRPr lang="bg-BG" dirty="0"/>
          </a:p>
        </p:txBody>
      </p:sp>
      <p:pic>
        <p:nvPicPr>
          <p:cNvPr id="6" name="Picture 4" descr="http://teks.co.in/site/blog/wp-content/uploads/2014/03/eclipse_bckgr_logo_fc_lg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990012" y="4895850"/>
            <a:ext cx="2514600" cy="1428750"/>
          </a:xfrm>
          <a:prstGeom prst="roundRect">
            <a:avLst>
              <a:gd name="adj" fmla="val 1814"/>
            </a:avLst>
          </a:prstGeom>
          <a:solidFill>
            <a:schemeClr val="tx1"/>
          </a:solidFill>
          <a:ln>
            <a:solidFill>
              <a:srgbClr val="767691"/>
            </a:solidFill>
          </a:ln>
          <a:effectLst/>
          <a:extLst/>
        </p:spPr>
      </p:pic>
    </p:spTree>
    <p:extLst>
      <p:ext uri="{BB962C8B-B14F-4D97-AF65-F5344CB8AC3E}">
        <p14:creationId xmlns:p14="http://schemas.microsoft.com/office/powerpoint/2010/main" val="3907935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9912" y="4348453"/>
            <a:ext cx="10363200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 smtClean="0"/>
              <a:t>Eclipse IDE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282276" y="5123337"/>
            <a:ext cx="8938472" cy="1339204"/>
          </a:xfrm>
        </p:spPr>
        <p:txBody>
          <a:bodyPr/>
          <a:lstStyle/>
          <a:p>
            <a:r>
              <a:rPr lang="en-US" dirty="0" smtClean="0"/>
              <a:t>Creating, Compiling</a:t>
            </a:r>
            <a:r>
              <a:rPr lang="en-US" dirty="0"/>
              <a:t>, Running and Debugging Java Programs – Live </a:t>
            </a:r>
            <a:r>
              <a:rPr lang="en-US" dirty="0" smtClean="0"/>
              <a:t>Demo</a:t>
            </a:r>
            <a:endParaRPr lang="en-US" dirty="0"/>
          </a:p>
        </p:txBody>
      </p:sp>
      <p:pic>
        <p:nvPicPr>
          <p:cNvPr id="8" name="Picture 4" descr="http://teks.co.in/site/blog/wp-content/uploads/2014/03/eclipse_bckgr_logo_fc_lg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894012" y="791442"/>
            <a:ext cx="5715000" cy="3247158"/>
          </a:xfrm>
          <a:prstGeom prst="roundRect">
            <a:avLst>
              <a:gd name="adj" fmla="val 1814"/>
            </a:avLst>
          </a:prstGeom>
          <a:solidFill>
            <a:schemeClr val="tx1"/>
          </a:solidFill>
          <a:ln>
            <a:solidFill>
              <a:srgbClr val="767691"/>
            </a:solidFill>
          </a:ln>
          <a:effectLst/>
          <a:extLst/>
        </p:spPr>
      </p:pic>
    </p:spTree>
    <p:extLst>
      <p:ext uri="{BB962C8B-B14F-4D97-AF65-F5344CB8AC3E}">
        <p14:creationId xmlns:p14="http://schemas.microsoft.com/office/powerpoint/2010/main" val="946681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1" smtClean="0"/>
              <a:t>NetBeans</a:t>
            </a:r>
            <a:r>
              <a:rPr lang="en-US" dirty="0" smtClean="0"/>
              <a:t> is an open-source IDE for Java developers</a:t>
            </a:r>
          </a:p>
          <a:p>
            <a:pPr lvl="1"/>
            <a:r>
              <a:rPr lang="en-US" dirty="0" smtClean="0"/>
              <a:t>Supports Java, C++, PHP, HTML5</a:t>
            </a:r>
          </a:p>
          <a:p>
            <a:pPr lvl="1"/>
            <a:r>
              <a:rPr lang="en-US" dirty="0" smtClean="0"/>
              <a:t>Developed by Oracle (formerly by Sun Microsystems)</a:t>
            </a:r>
          </a:p>
          <a:p>
            <a:pPr lvl="1"/>
            <a:r>
              <a:rPr lang="en-US" dirty="0" smtClean="0"/>
              <a:t>Written in Java, runs on Windows, Linux, Mac OS X</a:t>
            </a:r>
          </a:p>
          <a:p>
            <a:pPr lvl="1"/>
            <a:r>
              <a:rPr lang="en-US" dirty="0" smtClean="0"/>
              <a:t>Supports the latest Java SE and Java EE technologies</a:t>
            </a:r>
          </a:p>
          <a:p>
            <a:pPr lvl="1"/>
            <a:r>
              <a:rPr lang="en-US" dirty="0" smtClean="0"/>
              <a:t>Integrated features: code editor, debugger,</a:t>
            </a:r>
            <a:br>
              <a:rPr lang="en-US" dirty="0" smtClean="0"/>
            </a:br>
            <a:r>
              <a:rPr lang="en-US" dirty="0" smtClean="0"/>
              <a:t>profiler, GUI editor, source control tools, etc.</a:t>
            </a:r>
          </a:p>
          <a:p>
            <a:pPr lvl="1"/>
            <a:r>
              <a:rPr lang="en-US" dirty="0" smtClean="0">
                <a:hlinkClick r:id="rId2"/>
              </a:rPr>
              <a:t>www.netbeans.org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 smtClean="0"/>
              <a:t>NetBeans</a:t>
            </a:r>
            <a:endParaRPr lang="en-US" noProof="1"/>
          </a:p>
        </p:txBody>
      </p:sp>
      <p:pic>
        <p:nvPicPr>
          <p:cNvPr id="14338" name="Picture 2" descr="http://www.jugbit.com/wp-content/uploads/2010/08/netbeans0.png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9612" y="4572000"/>
            <a:ext cx="1933575" cy="1734647"/>
          </a:xfrm>
          <a:prstGeom prst="roundRect">
            <a:avLst>
              <a:gd name="adj" fmla="val 1606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2720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5102944"/>
            <a:ext cx="8938472" cy="820600"/>
          </a:xfrm>
        </p:spPr>
        <p:txBody>
          <a:bodyPr/>
          <a:lstStyle/>
          <a:p>
            <a:r>
              <a:rPr lang="en-US" noProof="1" smtClean="0"/>
              <a:t>NetBeans</a:t>
            </a:r>
            <a:endParaRPr lang="en-US" noProof="1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6212" y="5864944"/>
            <a:ext cx="8938472" cy="688256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3684" y="813758"/>
            <a:ext cx="7063528" cy="4063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031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151121"/>
            <a:ext cx="9575999" cy="5570355"/>
          </a:xfrm>
        </p:spPr>
        <p:txBody>
          <a:bodyPr>
            <a:normAutofit/>
          </a:bodyPr>
          <a:lstStyle/>
          <a:p>
            <a:r>
              <a:rPr lang="en-US" noProof="1"/>
              <a:t>IntelliJ </a:t>
            </a:r>
            <a:r>
              <a:rPr lang="en-US" noProof="1" smtClean="0"/>
              <a:t>IDEA </a:t>
            </a:r>
            <a:r>
              <a:rPr lang="en-US" dirty="0" smtClean="0"/>
              <a:t>is </a:t>
            </a:r>
            <a:r>
              <a:rPr lang="bg-BG" dirty="0" smtClean="0"/>
              <a:t>а </a:t>
            </a:r>
            <a:r>
              <a:rPr lang="en-US" dirty="0" smtClean="0"/>
              <a:t>powerful IDE for Java developers</a:t>
            </a:r>
          </a:p>
          <a:p>
            <a:pPr lvl="1"/>
            <a:r>
              <a:rPr lang="en-US" dirty="0" smtClean="0"/>
              <a:t>Very good usability, helps you a lot with writing code</a:t>
            </a:r>
          </a:p>
          <a:p>
            <a:pPr lvl="1"/>
            <a:r>
              <a:rPr lang="en-US" dirty="0"/>
              <a:t>Supports Java, PHP, Python, Ruby, HTML5, SQL</a:t>
            </a:r>
          </a:p>
          <a:p>
            <a:pPr lvl="2"/>
            <a:r>
              <a:rPr lang="en-US" dirty="0" smtClean="0"/>
              <a:t>The free edition support only Java and basic features</a:t>
            </a:r>
          </a:p>
          <a:p>
            <a:pPr lvl="2"/>
            <a:r>
              <a:rPr lang="en-US" dirty="0" smtClean="0"/>
              <a:t>Advanced features, PHP, Python, Ruby, SQL, Java EE, Android, etc. are commercial</a:t>
            </a:r>
          </a:p>
          <a:p>
            <a:pPr lvl="1"/>
            <a:r>
              <a:rPr lang="en-US" dirty="0" smtClean="0"/>
              <a:t>Written in Java, runs on Windows, Linux, Mac OS X</a:t>
            </a:r>
            <a:endParaRPr lang="bg-BG" dirty="0" smtClean="0"/>
          </a:p>
          <a:p>
            <a:pPr lvl="1"/>
            <a:r>
              <a:rPr lang="en-US" dirty="0" smtClean="0">
                <a:hlinkClick r:id="rId2"/>
              </a:rPr>
              <a:t>http://www.jetbrains.com/idea/</a:t>
            </a:r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 smtClean="0"/>
              <a:t>IntelliJ IDEA</a:t>
            </a:r>
            <a:endParaRPr lang="en-US" noProof="1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9881" y="4572000"/>
            <a:ext cx="1700931" cy="1700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087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5102944"/>
            <a:ext cx="8938472" cy="820600"/>
          </a:xfrm>
        </p:spPr>
        <p:txBody>
          <a:bodyPr/>
          <a:lstStyle/>
          <a:p>
            <a:r>
              <a:rPr lang="en-US" noProof="1" smtClean="0"/>
              <a:t>IntelliJ IDEA</a:t>
            </a:r>
            <a:endParaRPr lang="en-US" noProof="1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6212" y="5864944"/>
            <a:ext cx="8938472" cy="688256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3684" y="752066"/>
            <a:ext cx="7063528" cy="4124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77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6612" y="5397317"/>
            <a:ext cx="10363200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 smtClean="0"/>
              <a:t>Java Documentation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977" y="1511117"/>
            <a:ext cx="10766469" cy="3426249"/>
          </a:xfrm>
          <a:prstGeom prst="roundRect">
            <a:avLst>
              <a:gd name="adj" fmla="val 993"/>
            </a:avLst>
          </a:prstGeom>
        </p:spPr>
      </p:pic>
    </p:spTree>
    <p:extLst>
      <p:ext uri="{BB962C8B-B14F-4D97-AF65-F5344CB8AC3E}">
        <p14:creationId xmlns:p14="http://schemas.microsoft.com/office/powerpoint/2010/main" val="3138384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  <p:sp>
        <p:nvSpPr>
          <p:cNvPr id="46694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Java 8 API Documentation</a:t>
            </a:r>
          </a:p>
          <a:p>
            <a:pPr lvl="1"/>
            <a:r>
              <a:rPr lang="en-US" dirty="0">
                <a:hlinkClick r:id="rId3"/>
              </a:rPr>
              <a:t>http://docs.oracle.com/javase/8/docs/api/</a:t>
            </a:r>
            <a:endParaRPr lang="en-US" dirty="0"/>
          </a:p>
          <a:p>
            <a:pPr lvl="1"/>
            <a:r>
              <a:rPr lang="en-US" dirty="0" smtClean="0"/>
              <a:t>Complete </a:t>
            </a:r>
            <a:r>
              <a:rPr lang="en-US" dirty="0"/>
              <a:t>documentation of </a:t>
            </a:r>
            <a:r>
              <a:rPr lang="en-US" dirty="0" smtClean="0"/>
              <a:t>all classes </a:t>
            </a:r>
            <a:r>
              <a:rPr lang="en-US" dirty="0"/>
              <a:t>and </a:t>
            </a:r>
            <a:r>
              <a:rPr lang="en-US" dirty="0" smtClean="0"/>
              <a:t>their functionality</a:t>
            </a:r>
            <a:endParaRPr lang="en-US" dirty="0"/>
          </a:p>
          <a:p>
            <a:pPr lvl="1"/>
            <a:r>
              <a:rPr lang="en-US" dirty="0"/>
              <a:t>With descriptions of all </a:t>
            </a:r>
            <a:r>
              <a:rPr lang="en-US" dirty="0" smtClean="0"/>
              <a:t>methods, properties, events, etc.</a:t>
            </a:r>
            <a:endParaRPr lang="en-US" dirty="0"/>
          </a:p>
          <a:p>
            <a:r>
              <a:rPr lang="en-US" dirty="0" smtClean="0"/>
              <a:t>Java 8 official documentation:</a:t>
            </a:r>
          </a:p>
          <a:p>
            <a:pPr lvl="1"/>
            <a:r>
              <a:rPr lang="en-US" dirty="0">
                <a:hlinkClick r:id="rId4"/>
              </a:rPr>
              <a:t>http://docs.oracle.com/javase/8/docs</a:t>
            </a:r>
            <a:r>
              <a:rPr lang="en-US" dirty="0" smtClean="0">
                <a:hlinkClick r:id="rId4"/>
              </a:rPr>
              <a:t>/</a:t>
            </a:r>
            <a:endParaRPr lang="en-US" dirty="0" smtClean="0"/>
          </a:p>
          <a:p>
            <a:r>
              <a:rPr lang="en-US" dirty="0" smtClean="0"/>
              <a:t>The Java Tutorial</a:t>
            </a:r>
          </a:p>
          <a:p>
            <a:pPr lvl="1"/>
            <a:r>
              <a:rPr lang="en-US" dirty="0">
                <a:hlinkClick r:id="rId5"/>
              </a:rPr>
              <a:t>http://docs.oracle.com/javase/tutorial</a:t>
            </a:r>
            <a:r>
              <a:rPr lang="en-US" dirty="0" smtClean="0">
                <a:hlinkClick r:id="rId5"/>
              </a:rPr>
              <a:t>/</a:t>
            </a:r>
            <a:endParaRPr lang="en-US" dirty="0"/>
          </a:p>
          <a:p>
            <a:endParaRPr lang="en-US" dirty="0" smtClean="0"/>
          </a:p>
          <a:p>
            <a:pPr lvl="1"/>
            <a:endParaRPr lang="en-US" u="sng" dirty="0">
              <a:solidFill>
                <a:schemeClr val="hlink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4669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 Documentation</a:t>
            </a:r>
            <a:endParaRPr lang="bg-BG" dirty="0"/>
          </a:p>
        </p:txBody>
      </p:sp>
      <p:pic>
        <p:nvPicPr>
          <p:cNvPr id="2" name="Picture 1">
            <a:hlinkClick r:id="rId3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47012" y="4114800"/>
            <a:ext cx="3695647" cy="2149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858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9912" y="5105400"/>
            <a:ext cx="10363200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/>
              <a:t>Java </a:t>
            </a:r>
            <a:r>
              <a:rPr lang="en-US" dirty="0" smtClean="0"/>
              <a:t>API Documentation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282276" y="5822020"/>
            <a:ext cx="8938472" cy="692873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7" name="Picture 6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0612" y="843181"/>
            <a:ext cx="6781800" cy="3944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893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2" y="1151121"/>
            <a:ext cx="11804821" cy="5570355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US" sz="3200" dirty="0" smtClean="0"/>
              <a:t>The Java platform consists of</a:t>
            </a:r>
          </a:p>
          <a:p>
            <a:pPr lvl="1">
              <a:lnSpc>
                <a:spcPct val="110000"/>
              </a:lnSpc>
            </a:pPr>
            <a:r>
              <a:rPr lang="en-US" sz="3000" dirty="0" smtClean="0"/>
              <a:t>The Java language</a:t>
            </a:r>
          </a:p>
          <a:p>
            <a:pPr lvl="1">
              <a:lnSpc>
                <a:spcPct val="110000"/>
              </a:lnSpc>
            </a:pPr>
            <a:r>
              <a:rPr lang="en-US" sz="3000" dirty="0" smtClean="0"/>
              <a:t>Java Virtual Machine</a:t>
            </a:r>
          </a:p>
          <a:p>
            <a:pPr lvl="1">
              <a:lnSpc>
                <a:spcPct val="110000"/>
              </a:lnSpc>
            </a:pPr>
            <a:r>
              <a:rPr lang="en-US" sz="3000" dirty="0" smtClean="0"/>
              <a:t>Java API classes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One Java platform, several editions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Java SE, Java EE, Java ME, Android</a:t>
            </a:r>
          </a:p>
          <a:p>
            <a:pPr>
              <a:lnSpc>
                <a:spcPct val="110000"/>
              </a:lnSpc>
            </a:pPr>
            <a:r>
              <a:rPr lang="en-US" dirty="0"/>
              <a:t>JDK = JRE + compilers and </a:t>
            </a:r>
            <a:r>
              <a:rPr lang="en-US" dirty="0" smtClean="0"/>
              <a:t>tools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Eclipse – powerful open-source Java IDE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pic>
        <p:nvPicPr>
          <p:cNvPr id="1028" name="Picture 4" descr="D:\_WORK PROJECTS\Nakov\Presentation Slides Design\Question Summary Slide\Store\minions summary copy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95468" y="1598614"/>
            <a:ext cx="4192588" cy="4192586"/>
          </a:xfrm>
          <a:prstGeom prst="rect">
            <a:avLst/>
          </a:prstGeom>
          <a:noFill/>
        </p:spPr>
      </p:pic>
      <p:pic>
        <p:nvPicPr>
          <p:cNvPr id="7" name="Picture 14" descr="http://th08.deviantart.net/fs71/200H/f/2013/053/9/a/java___application_icon_by_ravenbasix-d5vsr3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44234">
            <a:off x="5645466" y="891475"/>
            <a:ext cx="2252602" cy="2117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7190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620" y="4910104"/>
            <a:ext cx="10363200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 smtClean="0"/>
              <a:t>Your First Java Program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889620" y="5665372"/>
            <a:ext cx="10363200" cy="688256"/>
          </a:xfrm>
        </p:spPr>
        <p:txBody>
          <a:bodyPr/>
          <a:lstStyle/>
          <a:p>
            <a:r>
              <a:rPr lang="en-US" dirty="0" smtClean="0"/>
              <a:t>Writing and Running Java Code in Eclipse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1933228" y="1400628"/>
            <a:ext cx="8275984" cy="3200400"/>
            <a:chOff x="2120130" y="1600200"/>
            <a:chExt cx="7902180" cy="2895600"/>
          </a:xfrm>
        </p:grpSpPr>
        <p:pic>
          <p:nvPicPr>
            <p:cNvPr id="5" name="Picture Placeholder 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120130" y="1600200"/>
              <a:ext cx="7902180" cy="2895600"/>
            </a:xfrm>
            <a:prstGeom prst="rect">
              <a:avLst/>
            </a:prstGeom>
          </p:spPr>
        </p:pic>
        <p:pic>
          <p:nvPicPr>
            <p:cNvPr id="6" name="Picture 4" descr="http://png-3.findicons.com/files/icons/1861/xml_docs_x_tended/128/crystal_java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68306" y="2917369"/>
              <a:ext cx="1140098" cy="11400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4" descr="http://teks.co.in/site/blog/wp-content/uploads/2014/03/eclipse_bckgr_logo_fc_lg.jpg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4341812" y="3276600"/>
              <a:ext cx="1505712" cy="855519"/>
            </a:xfrm>
            <a:prstGeom prst="roundRect">
              <a:avLst>
                <a:gd name="adj" fmla="val 1814"/>
              </a:avLst>
            </a:prstGeom>
            <a:solidFill>
              <a:schemeClr val="tx1"/>
            </a:solidFill>
            <a:ln>
              <a:solidFill>
                <a:srgbClr val="767691"/>
              </a:solidFill>
            </a:ln>
            <a:effectLst/>
            <a:extLst/>
          </p:spPr>
        </p:pic>
        <p:pic>
          <p:nvPicPr>
            <p:cNvPr id="8" name="Picture 14" descr="http://th08.deviantart.net/fs71/200H/f/2013/053/9/a/java___application_icon_by_ravenbasix-d5vsr3d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36812" y="3255929"/>
              <a:ext cx="896860" cy="8968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576740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https://softuni.bg/courses/java-basics</a:t>
            </a:r>
            <a:r>
              <a:rPr lang="en-US" dirty="0" smtClean="0">
                <a:hlinkClick r:id="rId3"/>
              </a:rPr>
              <a:t>/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88815" y="117000"/>
            <a:ext cx="9531686" cy="1008000"/>
          </a:xfrm>
        </p:spPr>
        <p:txBody>
          <a:bodyPr>
            <a:normAutofit/>
          </a:bodyPr>
          <a:lstStyle/>
          <a:p>
            <a:r>
              <a:rPr lang="en-US" dirty="0"/>
              <a:t>Introduction to Java</a:t>
            </a:r>
          </a:p>
        </p:txBody>
      </p:sp>
    </p:spTree>
    <p:extLst>
      <p:ext uri="{BB962C8B-B14F-4D97-AF65-F5344CB8AC3E}">
        <p14:creationId xmlns:p14="http://schemas.microsoft.com/office/powerpoint/2010/main" val="2918051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License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This </a:t>
            </a:r>
            <a:r>
              <a:rPr lang="en-US" dirty="0" smtClean="0"/>
              <a:t>course (slides, examples, demos, videos, homework, etc.)</a:t>
            </a:r>
            <a:br>
              <a:rPr lang="en-US" dirty="0" smtClean="0"/>
            </a:br>
            <a:r>
              <a:rPr lang="en-US" dirty="0" smtClean="0"/>
              <a:t>is </a:t>
            </a:r>
            <a:r>
              <a:rPr lang="en-US" dirty="0"/>
              <a:t>licensed </a:t>
            </a:r>
            <a:r>
              <a:rPr lang="en-US" dirty="0" smtClean="0"/>
              <a:t>under </a:t>
            </a:r>
            <a:r>
              <a:rPr lang="en-US" dirty="0"/>
              <a:t>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4.0 International</a:t>
            </a:r>
            <a:r>
              <a:rPr lang="en-US" dirty="0"/>
              <a:t>" </a:t>
            </a:r>
            <a:r>
              <a:rPr lang="en-US" dirty="0" smtClean="0"/>
              <a:t>license</a:t>
            </a:r>
            <a:endParaRPr lang="bg-BG" dirty="0" smtClean="0"/>
          </a:p>
          <a:p>
            <a:endParaRPr lang="bg-BG" sz="2400" dirty="0"/>
          </a:p>
          <a:p>
            <a:endParaRPr lang="bg-BG" sz="2400" dirty="0" smtClean="0"/>
          </a:p>
          <a:p>
            <a:endParaRPr lang="bg-BG" sz="2400" dirty="0"/>
          </a:p>
          <a:p>
            <a:pPr>
              <a:spcBef>
                <a:spcPts val="1800"/>
              </a:spcBef>
            </a:pPr>
            <a:r>
              <a:rPr lang="en-US" sz="2400" dirty="0" smtClean="0"/>
              <a:t>Attribution: this work may contain portions from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4"/>
              </a:rPr>
              <a:t>Fundamentals of Computer Programming </a:t>
            </a:r>
            <a:r>
              <a:rPr lang="en-US" sz="2000" dirty="0" smtClean="0">
                <a:hlinkClick r:id="rId4"/>
              </a:rPr>
              <a:t>with Java</a:t>
            </a:r>
            <a:r>
              <a:rPr lang="en-US" sz="2000" dirty="0" smtClean="0"/>
              <a:t>" book by Svetlin Nakov &amp; Co. under </a:t>
            </a:r>
            <a:r>
              <a:rPr lang="en-US" sz="2000" dirty="0" smtClean="0">
                <a:hlinkClick r:id="rId5"/>
              </a:rPr>
              <a:t>CC-BY-SA</a:t>
            </a:r>
            <a:r>
              <a:rPr lang="en-US" sz="2000" dirty="0" smtClean="0"/>
              <a:t> license</a:t>
            </a:r>
          </a:p>
          <a:p>
            <a:pPr lvl="1"/>
            <a:r>
              <a:rPr lang="en-US" sz="2000" dirty="0" smtClean="0"/>
              <a:t>"</a:t>
            </a:r>
            <a:r>
              <a:rPr lang="en-US" sz="2000" dirty="0" smtClean="0">
                <a:hlinkClick r:id="rId6"/>
              </a:rPr>
              <a:t>C# Basics</a:t>
            </a:r>
            <a:r>
              <a:rPr lang="en-US" sz="2000" dirty="0" smtClean="0"/>
              <a:t>" course by </a:t>
            </a:r>
            <a:r>
              <a:rPr lang="en-US" sz="2000" noProof="1" smtClean="0"/>
              <a:t>Software University </a:t>
            </a:r>
            <a:r>
              <a:rPr lang="en-US" sz="2000" dirty="0" smtClean="0"/>
              <a:t>under </a:t>
            </a:r>
            <a:r>
              <a:rPr lang="en-US" sz="2000" dirty="0" smtClean="0">
                <a:hlinkClick r:id="rId7"/>
              </a:rPr>
              <a:t>CC-BY-NC-SA</a:t>
            </a:r>
            <a:r>
              <a:rPr lang="en-US" sz="2000" dirty="0" smtClean="0"/>
              <a:t> 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41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0110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Software University Foundation 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University </a:t>
            </a:r>
            <a:r>
              <a:rPr lang="en-US" dirty="0"/>
              <a:t>@ </a:t>
            </a:r>
            <a:r>
              <a:rPr lang="en-US" dirty="0" smtClean="0"/>
              <a:t>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</a:t>
            </a:r>
            <a:r>
              <a:rPr lang="en-US" dirty="0"/>
              <a:t>University @ </a:t>
            </a:r>
            <a:r>
              <a:rPr lang="en-US" dirty="0" smtClean="0"/>
              <a:t>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 smtClean="0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title="Software University">
            <a:hlinkClick r:id="rId4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214" b="7214"/>
          <a:stretch/>
        </p:blipFill>
        <p:spPr>
          <a:xfrm>
            <a:off x="9659438" y="1594686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10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title="Software University Videos @ YouTube">
            <a:hlinkClick r:id="rId6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7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845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sample Java program: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909636" y="2362200"/>
            <a:ext cx="10366376" cy="2680322"/>
          </a:xfrm>
          <a:solidFill>
            <a:schemeClr val="accent5">
              <a:lumMod val="40000"/>
              <a:lumOff val="60000"/>
              <a:alpha val="2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 smtClean="0"/>
              <a:t>public class HelloJava {</a:t>
            </a:r>
          </a:p>
          <a:p>
            <a:r>
              <a:rPr lang="en-US" dirty="0" smtClean="0"/>
              <a:t>    public static void main(String[] args) {</a:t>
            </a:r>
          </a:p>
          <a:p>
            <a:r>
              <a:rPr lang="en-US" dirty="0" smtClean="0"/>
              <a:t>        System.out.println("Hello Java!");</a:t>
            </a:r>
          </a:p>
          <a:p>
            <a:r>
              <a:rPr lang="en-US" dirty="0" smtClean="0"/>
              <a:t>    }</a:t>
            </a:r>
          </a:p>
          <a:p>
            <a:r>
              <a:rPr lang="en-US" dirty="0" smtClean="0"/>
              <a:t>}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0" hangingPunct="0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</a:rPr>
              <a:t>First Look at 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</a:rPr>
              <a:t>Java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12700" stA="20000" endPos="50000" dist="12700" dir="5400000" sy="-100000" algn="bl" rotWithShape="0"/>
              </a:effectLst>
            </a:endParaRP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4"/>
          </p:nvPr>
        </p:nvSpPr>
        <p:spPr>
          <a:noFill/>
          <a:ln>
            <a:noFill/>
          </a:ln>
        </p:spPr>
        <p:txBody>
          <a:bodyPr anchor="ctr" anchorCtr="0"/>
          <a:lstStyle/>
          <a:p>
            <a:pPr algn="r">
              <a:spcBef>
                <a:spcPct val="0"/>
              </a:spcBef>
              <a:defRPr/>
            </a:pPr>
            <a:fld id="{58452FF4-89E3-4D1B-9927-2DBDC00E58D7}" type="slidenum">
              <a:rPr lang="en-US" sz="1100">
                <a:solidFill>
                  <a:srgbClr val="EBFFC2"/>
                </a:solidFill>
                <a:latin typeface="Corbel" pitchFamily="34" charset="0"/>
              </a:rPr>
              <a:pPr algn="r">
                <a:spcBef>
                  <a:spcPct val="0"/>
                </a:spcBef>
                <a:defRPr/>
              </a:pPr>
              <a:t>5</a:t>
            </a:fld>
            <a:endParaRPr lang="en-US" sz="1100" dirty="0">
              <a:solidFill>
                <a:srgbClr val="EBFFC2"/>
              </a:solidFill>
              <a:latin typeface="Corbe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7725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909636" y="2738394"/>
            <a:ext cx="10366376" cy="2680322"/>
          </a:xfrm>
          <a:solidFill>
            <a:schemeClr val="accent5">
              <a:lumMod val="40000"/>
              <a:lumOff val="60000"/>
              <a:alpha val="2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 smtClean="0"/>
              <a:t>public class HelloJava {</a:t>
            </a:r>
          </a:p>
          <a:p>
            <a:r>
              <a:rPr lang="en-US" dirty="0" smtClean="0"/>
              <a:t>    public static void main(String[] args) {</a:t>
            </a:r>
          </a:p>
          <a:p>
            <a:r>
              <a:rPr lang="en-US" dirty="0" smtClean="0"/>
              <a:t>        System.out.println("Hello Java!");</a:t>
            </a:r>
          </a:p>
          <a:p>
            <a:r>
              <a:rPr lang="en-US" dirty="0" smtClean="0"/>
              <a:t>    }	</a:t>
            </a:r>
          </a:p>
          <a:p>
            <a:r>
              <a:rPr lang="en-US" dirty="0" smtClean="0"/>
              <a:t>}</a:t>
            </a:r>
            <a:endParaRPr lang="en-US" dirty="0"/>
          </a:p>
        </p:txBody>
      </p:sp>
      <p:sp>
        <p:nvSpPr>
          <p:cNvPr id="4925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 </a:t>
            </a:r>
            <a:r>
              <a:rPr lang="en-US" dirty="0"/>
              <a:t>Code – How It Works?</a:t>
            </a:r>
            <a:endParaRPr lang="bg-BG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492551" name="AutoShape 7"/>
          <p:cNvSpPr>
            <a:spLocks noChangeArrowheads="1"/>
          </p:cNvSpPr>
          <p:nvPr/>
        </p:nvSpPr>
        <p:spPr bwMode="auto">
          <a:xfrm>
            <a:off x="1466092" y="1447800"/>
            <a:ext cx="2715543" cy="1055608"/>
          </a:xfrm>
          <a:prstGeom prst="wedgeRoundRectCallout">
            <a:avLst>
              <a:gd name="adj1" fmla="val 42507"/>
              <a:gd name="adj2" fmla="val 83743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Define a class </a:t>
            </a:r>
            <a:r>
              <a:rPr lang="en-US" sz="2800" noProof="1" smtClean="0">
                <a:solidFill>
                  <a:srgbClr val="FFFFFF"/>
                </a:solidFill>
              </a:rPr>
              <a:t>"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HelloJava</a:t>
            </a:r>
            <a:r>
              <a:rPr lang="en-US" sz="2800" noProof="1" smtClean="0">
                <a:solidFill>
                  <a:srgbClr val="FFFFFF"/>
                </a:solidFill>
              </a:rPr>
              <a:t>"</a:t>
            </a:r>
            <a:endParaRPr lang="en-US" sz="2800" noProof="1">
              <a:solidFill>
                <a:srgbClr val="FFFFFF"/>
              </a:solidFill>
            </a:endParaRPr>
          </a:p>
        </p:txBody>
      </p:sp>
      <p:sp>
        <p:nvSpPr>
          <p:cNvPr id="492552" name="AutoShape 8"/>
          <p:cNvSpPr>
            <a:spLocks noChangeArrowheads="1"/>
          </p:cNvSpPr>
          <p:nvPr/>
        </p:nvSpPr>
        <p:spPr bwMode="auto">
          <a:xfrm>
            <a:off x="5942012" y="2117129"/>
            <a:ext cx="4522308" cy="1159471"/>
          </a:xfrm>
          <a:prstGeom prst="wedgeRoundRectCallout">
            <a:avLst>
              <a:gd name="adj1" fmla="val -60145"/>
              <a:gd name="adj2" fmla="val 52716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Define </a:t>
            </a:r>
            <a:r>
              <a:rPr lang="en-US" sz="2800" dirty="0">
                <a:solidFill>
                  <a:srgbClr val="FFFFFF"/>
                </a:solidFill>
              </a:rPr>
              <a:t>the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main(…)</a:t>
            </a:r>
            <a:r>
              <a:rPr lang="en-US" sz="2800" noProof="1" smtClean="0">
                <a:solidFill>
                  <a:srgbClr val="FFFFFF"/>
                </a:solidFill>
              </a:rPr>
              <a:t> </a:t>
            </a:r>
            <a:r>
              <a:rPr lang="en-US" sz="2800" dirty="0">
                <a:solidFill>
                  <a:srgbClr val="FFFFFF"/>
                </a:solidFill>
              </a:rPr>
              <a:t>method – the program entry point</a:t>
            </a:r>
            <a:endParaRPr lang="en-US" sz="2800" noProof="1">
              <a:solidFill>
                <a:srgbClr val="FFFFFF"/>
              </a:solidFill>
            </a:endParaRPr>
          </a:p>
        </p:txBody>
      </p:sp>
      <p:sp>
        <p:nvSpPr>
          <p:cNvPr id="492553" name="AutoShape 9"/>
          <p:cNvSpPr>
            <a:spLocks noChangeArrowheads="1"/>
          </p:cNvSpPr>
          <p:nvPr/>
        </p:nvSpPr>
        <p:spPr bwMode="auto">
          <a:xfrm>
            <a:off x="4181635" y="4949851"/>
            <a:ext cx="6414052" cy="1090130"/>
          </a:xfrm>
          <a:prstGeom prst="wedgeRoundRectCallout">
            <a:avLst>
              <a:gd name="adj1" fmla="val -43413"/>
              <a:gd name="adj2" fmla="val -104025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Print a text on the console by calling the method </a:t>
            </a:r>
            <a:r>
              <a:rPr lang="en-US" sz="2800" dirty="0" smtClean="0">
                <a:solidFill>
                  <a:srgbClr val="FFFFFF"/>
                </a:solidFill>
              </a:rPr>
              <a:t>"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println</a:t>
            </a:r>
            <a:r>
              <a:rPr lang="en-US" sz="2800" dirty="0" smtClean="0">
                <a:solidFill>
                  <a:srgbClr val="FFFFFF"/>
                </a:solidFill>
              </a:rPr>
              <a:t>" </a:t>
            </a:r>
            <a:r>
              <a:rPr lang="en-US" sz="2800" dirty="0">
                <a:solidFill>
                  <a:srgbClr val="FFFFFF"/>
                </a:solidFill>
              </a:rPr>
              <a:t>of the class </a:t>
            </a:r>
            <a:r>
              <a:rPr lang="en-US" sz="2800" dirty="0" smtClean="0">
                <a:solidFill>
                  <a:srgbClr val="FFFFFF"/>
                </a:solidFill>
              </a:rPr>
              <a:t>"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System</a:t>
            </a:r>
            <a:r>
              <a:rPr lang="en-US" sz="2800" dirty="0" smtClean="0">
                <a:solidFill>
                  <a:srgbClr val="FFFFFF"/>
                </a:solidFill>
              </a:rPr>
              <a:t>"</a:t>
            </a:r>
            <a:endParaRPr lang="en-US" sz="2800" noProof="1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116811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2551" grpId="0" animBg="1"/>
      <p:bldP spid="492552" grpId="0" animBg="1"/>
      <p:bldP spid="49255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817" name="Rectangle 9"/>
          <p:cNvSpPr>
            <a:spLocks noChangeArrowheads="1"/>
          </p:cNvSpPr>
          <p:nvPr/>
        </p:nvSpPr>
        <p:spPr bwMode="auto">
          <a:xfrm>
            <a:off x="1611864" y="3174957"/>
            <a:ext cx="8981522" cy="160430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18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50381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Formatting Java Code</a:t>
            </a:r>
            <a:endParaRPr lang="bg-BG" dirty="0"/>
          </a:p>
        </p:txBody>
      </p:sp>
      <p:sp>
        <p:nvSpPr>
          <p:cNvPr id="503811" name="Rectangle 3"/>
          <p:cNvSpPr>
            <a:spLocks noChangeArrowheads="1"/>
          </p:cNvSpPr>
          <p:nvPr/>
        </p:nvSpPr>
        <p:spPr bwMode="auto">
          <a:xfrm>
            <a:off x="989012" y="2605909"/>
            <a:ext cx="10213974" cy="268032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noProof="1" smtClean="0">
                <a:latin typeface="Consolas" panose="020B0609020204030204" pitchFamily="49" charset="0"/>
                <a:cs typeface="Consolas" panose="020B0609020204030204" pitchFamily="49" charset="0"/>
              </a:rPr>
              <a:t>public class HelloJava {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noProof="1" smtClean="0">
                <a:latin typeface="Consolas" panose="020B0609020204030204" pitchFamily="49" charset="0"/>
                <a:cs typeface="Consolas" panose="020B0609020204030204" pitchFamily="49" charset="0"/>
              </a:rPr>
              <a:t>    public static void main(String[] args) {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noProof="1" smtClean="0">
                <a:latin typeface="Consolas" panose="020B0609020204030204" pitchFamily="49" charset="0"/>
                <a:cs typeface="Consolas" panose="020B0609020204030204" pitchFamily="49" charset="0"/>
              </a:rPr>
              <a:t>      System.out.println("Hello Java!");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noProof="1" smtClean="0">
                <a:latin typeface="Consolas" panose="020B0609020204030204" pitchFamily="49" charset="0"/>
                <a:cs typeface="Consolas" panose="020B0609020204030204" pitchFamily="49" charset="0"/>
              </a:rPr>
              <a:t>    }	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noProof="1" smtClean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noProof="1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03816" name="AutoShape 8"/>
          <p:cNvSpPr>
            <a:spLocks noChangeArrowheads="1"/>
          </p:cNvSpPr>
          <p:nvPr/>
        </p:nvSpPr>
        <p:spPr bwMode="auto">
          <a:xfrm>
            <a:off x="6554786" y="5173264"/>
            <a:ext cx="4416426" cy="1075136"/>
          </a:xfrm>
          <a:prstGeom prst="wedgeRoundRectCallout">
            <a:avLst>
              <a:gd name="adj1" fmla="val -38289"/>
              <a:gd name="adj2" fmla="val -83459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The block after the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2800" dirty="0">
                <a:solidFill>
                  <a:srgbClr val="FFFFFF"/>
                </a:solidFill>
              </a:rPr>
              <a:t> symbol </a:t>
            </a:r>
            <a:r>
              <a:rPr lang="en-US" sz="2800" dirty="0" smtClean="0">
                <a:solidFill>
                  <a:srgbClr val="FFFFFF"/>
                </a:solidFill>
              </a:rPr>
              <a:t>is </a:t>
            </a:r>
            <a:r>
              <a:rPr lang="en-US" sz="2800" dirty="0">
                <a:solidFill>
                  <a:srgbClr val="FFFFFF"/>
                </a:solidFill>
              </a:rPr>
              <a:t>indented </a:t>
            </a:r>
            <a:r>
              <a:rPr lang="en-US" sz="2800" dirty="0" smtClean="0">
                <a:solidFill>
                  <a:srgbClr val="FFFFFF"/>
                </a:solidFill>
              </a:rPr>
              <a:t>right by </a:t>
            </a:r>
            <a:r>
              <a:rPr lang="en-US" sz="2800" dirty="0">
                <a:solidFill>
                  <a:srgbClr val="FFFFFF"/>
                </a:solidFill>
              </a:rPr>
              <a:t>a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TAB</a:t>
            </a:r>
            <a:r>
              <a:rPr lang="en-US" sz="2800" dirty="0">
                <a:solidFill>
                  <a:srgbClr val="FFFFFF"/>
                </a:solidFill>
              </a:rPr>
              <a:t>.</a:t>
            </a:r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503818" name="AutoShape 10"/>
          <p:cNvSpPr>
            <a:spLocks noChangeArrowheads="1"/>
          </p:cNvSpPr>
          <p:nvPr/>
        </p:nvSpPr>
        <p:spPr bwMode="auto">
          <a:xfrm>
            <a:off x="1876907" y="5006781"/>
            <a:ext cx="4141305" cy="1089219"/>
          </a:xfrm>
          <a:prstGeom prst="wedgeRoundRectCallout">
            <a:avLst>
              <a:gd name="adj1" fmla="val -60925"/>
              <a:gd name="adj2" fmla="val -49450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The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r>
              <a:rPr lang="en-US" sz="2800" dirty="0">
                <a:solidFill>
                  <a:srgbClr val="FFFFFF"/>
                </a:solidFill>
              </a:rPr>
              <a:t> symbol </a:t>
            </a:r>
            <a:r>
              <a:rPr lang="en-US" sz="2800" dirty="0" smtClean="0">
                <a:solidFill>
                  <a:srgbClr val="FFFFFF"/>
                </a:solidFill>
              </a:rPr>
              <a:t>stays </a:t>
            </a:r>
            <a:r>
              <a:rPr lang="en-US" sz="2800" dirty="0">
                <a:solidFill>
                  <a:srgbClr val="FFFFFF"/>
                </a:solidFill>
              </a:rPr>
              <a:t>under </a:t>
            </a:r>
            <a:r>
              <a:rPr lang="en-US" sz="2800" dirty="0" smtClean="0">
                <a:solidFill>
                  <a:srgbClr val="FFFFFF"/>
                </a:solidFill>
              </a:rPr>
              <a:t>the block holding the 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2800" dirty="0" smtClean="0">
                <a:solidFill>
                  <a:srgbClr val="FFFFFF"/>
                </a:solidFill>
              </a:rPr>
              <a:t>.</a:t>
            </a:r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503819" name="AutoShape 11"/>
          <p:cNvSpPr>
            <a:spLocks noChangeArrowheads="1"/>
          </p:cNvSpPr>
          <p:nvPr/>
        </p:nvSpPr>
        <p:spPr bwMode="auto">
          <a:xfrm>
            <a:off x="531812" y="1318518"/>
            <a:ext cx="3505200" cy="1069653"/>
          </a:xfrm>
          <a:prstGeom prst="wedgeRoundRectCallout">
            <a:avLst>
              <a:gd name="adj1" fmla="val 36823"/>
              <a:gd name="adj2" fmla="val 82277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Class names </a:t>
            </a:r>
            <a:r>
              <a:rPr lang="en-US" sz="2800" dirty="0" smtClean="0">
                <a:solidFill>
                  <a:srgbClr val="FFFFFF"/>
                </a:solidFill>
              </a:rPr>
              <a:t>in Java are in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PascalCase</a:t>
            </a:r>
            <a:r>
              <a:rPr lang="en-US" sz="2800" dirty="0" smtClean="0">
                <a:solidFill>
                  <a:srgbClr val="FFFFFF"/>
                </a:solidFill>
              </a:rPr>
              <a:t>.</a:t>
            </a:r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12" name="AutoShape 10"/>
          <p:cNvSpPr>
            <a:spLocks noChangeArrowheads="1"/>
          </p:cNvSpPr>
          <p:nvPr/>
        </p:nvSpPr>
        <p:spPr bwMode="auto">
          <a:xfrm>
            <a:off x="8380412" y="3747052"/>
            <a:ext cx="3166107" cy="1075135"/>
          </a:xfrm>
          <a:prstGeom prst="wedgeRoundRectCallout">
            <a:avLst>
              <a:gd name="adj1" fmla="val -41330"/>
              <a:gd name="adj2" fmla="val -72997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The 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2800" dirty="0" smtClean="0">
                <a:solidFill>
                  <a:srgbClr val="FFFFFF"/>
                </a:solidFill>
              </a:rPr>
              <a:t> </a:t>
            </a:r>
            <a:r>
              <a:rPr lang="en-US" sz="2800" dirty="0">
                <a:solidFill>
                  <a:srgbClr val="FFFFFF"/>
                </a:solidFill>
              </a:rPr>
              <a:t>symbol </a:t>
            </a:r>
            <a:r>
              <a:rPr lang="en-US" sz="2800" dirty="0" smtClean="0">
                <a:solidFill>
                  <a:srgbClr val="FFFFFF"/>
                </a:solidFill>
              </a:rPr>
              <a:t>stays at the same line.</a:t>
            </a:r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13" name="AutoShape 11"/>
          <p:cNvSpPr>
            <a:spLocks noChangeArrowheads="1"/>
          </p:cNvSpPr>
          <p:nvPr/>
        </p:nvSpPr>
        <p:spPr bwMode="auto">
          <a:xfrm>
            <a:off x="5408612" y="1659033"/>
            <a:ext cx="3733800" cy="1069653"/>
          </a:xfrm>
          <a:prstGeom prst="wedgeRoundRectCallout">
            <a:avLst>
              <a:gd name="adj1" fmla="val -46395"/>
              <a:gd name="adj2" fmla="val 100861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 smtClean="0">
                <a:solidFill>
                  <a:srgbClr val="FFFFFF"/>
                </a:solidFill>
              </a:rPr>
              <a:t>Method names in Java are in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camelCase</a:t>
            </a:r>
            <a:r>
              <a:rPr lang="en-US" sz="2800" dirty="0" smtClean="0">
                <a:solidFill>
                  <a:srgbClr val="FFFFFF"/>
                </a:solidFill>
              </a:rPr>
              <a:t>.</a:t>
            </a:r>
            <a:endParaRPr lang="bg-BG" sz="2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4993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3816" grpId="0" animBg="1"/>
      <p:bldP spid="503818" grpId="0" animBg="1"/>
      <p:bldP spid="503819" grpId="0" animBg="1"/>
      <p:bldP spid="12" grpId="0" animBg="1"/>
      <p:bldP spid="1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50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/>
              <a:t>File Names </a:t>
            </a:r>
            <a:r>
              <a:rPr lang="en-US" altLang="en-US" dirty="0" smtClean="0"/>
              <a:t>Should Match </a:t>
            </a:r>
            <a:r>
              <a:rPr lang="en-US" altLang="en-US" dirty="0"/>
              <a:t>Class Names!</a:t>
            </a:r>
            <a:endParaRPr lang="bg-BG" altLang="en-US" dirty="0"/>
          </a:p>
        </p:txBody>
      </p:sp>
      <p:sp>
        <p:nvSpPr>
          <p:cNvPr id="533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In Java all public classes should </a:t>
            </a:r>
            <a:r>
              <a:rPr lang="en-US" altLang="en-US" dirty="0" smtClean="0"/>
              <a:t>stay in </a:t>
            </a:r>
            <a:r>
              <a:rPr lang="en-US" altLang="en-US" dirty="0"/>
              <a:t>a file </a:t>
            </a:r>
            <a:r>
              <a:rPr lang="en-US" altLang="en-US" dirty="0" smtClean="0"/>
              <a:t>with the same name</a:t>
            </a:r>
            <a:endParaRPr lang="en-US" altLang="en-US" dirty="0"/>
          </a:p>
          <a:p>
            <a:pPr lvl="1"/>
            <a:r>
              <a:rPr lang="en-US" altLang="en-US" dirty="0"/>
              <a:t>For </a:t>
            </a:r>
            <a:r>
              <a:rPr lang="en-US" altLang="en-US" dirty="0" smtClean="0"/>
              <a:t>example, </a:t>
            </a:r>
            <a:r>
              <a:rPr lang="en-US" altLang="en-US" dirty="0"/>
              <a:t>the class </a:t>
            </a:r>
            <a:r>
              <a:rPr lang="en-US" altLang="en-US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HelloJava</a:t>
            </a:r>
            <a:r>
              <a:rPr lang="en-US" altLang="en-US" dirty="0"/>
              <a:t> should be in the file </a:t>
            </a:r>
            <a:r>
              <a:rPr lang="en-US" altLang="en-US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HelloJava.java</a:t>
            </a:r>
          </a:p>
        </p:txBody>
      </p:sp>
      <p:sp>
        <p:nvSpPr>
          <p:cNvPr id="533510" name="Rectangle 6"/>
          <p:cNvSpPr>
            <a:spLocks noChangeArrowheads="1"/>
          </p:cNvSpPr>
          <p:nvPr/>
        </p:nvSpPr>
        <p:spPr bwMode="auto">
          <a:xfrm>
            <a:off x="1139447" y="3222559"/>
            <a:ext cx="9905998" cy="623351"/>
          </a:xfrm>
          <a:prstGeom prst="rect">
            <a:avLst/>
          </a:prstGeom>
          <a:solidFill>
            <a:schemeClr val="accent5">
              <a:lumMod val="40000"/>
              <a:lumOff val="60000"/>
              <a:alpha val="4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 anchor="ctr" anchorCtr="0">
            <a:no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altLang="en-US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HelloJava.java</a:t>
            </a:r>
          </a:p>
        </p:txBody>
      </p:sp>
      <p:sp>
        <p:nvSpPr>
          <p:cNvPr id="7" name="AutoShape 4"/>
          <p:cNvSpPr>
            <a:spLocks noChangeArrowheads="1"/>
          </p:cNvSpPr>
          <p:nvPr/>
        </p:nvSpPr>
        <p:spPr bwMode="auto">
          <a:xfrm>
            <a:off x="1139447" y="3845910"/>
            <a:ext cx="9905998" cy="2402490"/>
          </a:xfrm>
          <a:prstGeom prst="foldedCorner">
            <a:avLst>
              <a:gd name="adj" fmla="val 12500"/>
            </a:avLst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noAutofit/>
          </a:bodyPr>
          <a:lstStyle/>
          <a:p>
            <a:pPr>
              <a:lnSpc>
                <a:spcPct val="120000"/>
              </a:lnSpc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alt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class HelloJava {</a:t>
            </a:r>
            <a:endParaRPr lang="en-US" altLang="en-US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lnSpc>
                <a:spcPct val="120000"/>
              </a:lnSpc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altLang="en-US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alt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static </a:t>
            </a:r>
            <a:r>
              <a:rPr lang="en-US" alt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void main(String </a:t>
            </a:r>
            <a:r>
              <a:rPr lang="en-US" alt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args[])</a:t>
            </a:r>
            <a:r>
              <a:rPr lang="bg-BG" altLang="en-US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alt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lnSpc>
                <a:spcPct val="120000"/>
              </a:lnSpc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altLang="en-US" b="1" dirty="0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alt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</a:t>
            </a:r>
            <a:r>
              <a:rPr lang="en-US" alt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</a:t>
            </a:r>
            <a:r>
              <a:rPr lang="en-US" alt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Hello Java!");</a:t>
            </a:r>
          </a:p>
          <a:p>
            <a:pPr>
              <a:lnSpc>
                <a:spcPct val="120000"/>
              </a:lnSpc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alt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>
              <a:lnSpc>
                <a:spcPct val="120000"/>
              </a:lnSpc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alt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bg-BG" altLang="en-US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8357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620" y="4787717"/>
            <a:ext cx="10363200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 smtClean="0"/>
              <a:t>Your First Java Program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889620" y="5560144"/>
            <a:ext cx="10363200" cy="688256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2120130" y="1524000"/>
            <a:ext cx="7902180" cy="2895600"/>
            <a:chOff x="2120130" y="1600200"/>
            <a:chExt cx="7902180" cy="2895600"/>
          </a:xfrm>
        </p:grpSpPr>
        <p:pic>
          <p:nvPicPr>
            <p:cNvPr id="5" name="Picture Placeholder 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120130" y="1600200"/>
              <a:ext cx="7902180" cy="2895600"/>
            </a:xfrm>
            <a:prstGeom prst="rect">
              <a:avLst/>
            </a:prstGeom>
          </p:spPr>
        </p:pic>
        <p:pic>
          <p:nvPicPr>
            <p:cNvPr id="6" name="Picture 4" descr="http://png-3.findicons.com/files/icons/1861/xml_docs_x_tended/128/crystal_java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68306" y="2917369"/>
              <a:ext cx="1140098" cy="11400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4" descr="http://teks.co.in/site/blog/wp-content/uploads/2014/03/eclipse_bckgr_logo_fc_lg.jpg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4341812" y="3276600"/>
              <a:ext cx="1505712" cy="855519"/>
            </a:xfrm>
            <a:prstGeom prst="roundRect">
              <a:avLst>
                <a:gd name="adj" fmla="val 1814"/>
              </a:avLst>
            </a:prstGeom>
            <a:solidFill>
              <a:schemeClr val="tx1"/>
            </a:solidFill>
            <a:ln>
              <a:solidFill>
                <a:srgbClr val="767691"/>
              </a:solidFill>
            </a:ln>
            <a:effectLst/>
            <a:extLst/>
          </p:spPr>
        </p:pic>
        <p:pic>
          <p:nvPicPr>
            <p:cNvPr id="8" name="Picture 14" descr="http://th08.deviantart.net/fs71/200H/f/2013/053/9/a/java___application_icon_by_ravenbasix-d5vsr3d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36812" y="3255929"/>
              <a:ext cx="896860" cy="8968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658876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0</TotalTime>
  <Words>2121</Words>
  <Application>Microsoft Office PowerPoint</Application>
  <PresentationFormat>Custom</PresentationFormat>
  <Paragraphs>331</Paragraphs>
  <Slides>42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9" baseType="lpstr">
      <vt:lpstr>Arial</vt:lpstr>
      <vt:lpstr>Calibri</vt:lpstr>
      <vt:lpstr>Consolas</vt:lpstr>
      <vt:lpstr>Corbel</vt:lpstr>
      <vt:lpstr>Wingdings</vt:lpstr>
      <vt:lpstr>Wingdings 2</vt:lpstr>
      <vt:lpstr>SoftUni 16x9</vt:lpstr>
      <vt:lpstr>Introduction to Java</vt:lpstr>
      <vt:lpstr>Table of Contents</vt:lpstr>
      <vt:lpstr>Warning: Not for Absolute Beginners</vt:lpstr>
      <vt:lpstr>Your First Java Program</vt:lpstr>
      <vt:lpstr>First Look at Java</vt:lpstr>
      <vt:lpstr>Java Code – How It Works?</vt:lpstr>
      <vt:lpstr>Formatting Java Code</vt:lpstr>
      <vt:lpstr>File Names Should Match Class Names!</vt:lpstr>
      <vt:lpstr>Your First Java Program</vt:lpstr>
      <vt:lpstr>What is "Java"?</vt:lpstr>
      <vt:lpstr>The Java Programming Language</vt:lpstr>
      <vt:lpstr>The Java Programming Language</vt:lpstr>
      <vt:lpstr>The Java Platform</vt:lpstr>
      <vt:lpstr>The Java Platform</vt:lpstr>
      <vt:lpstr>The Java Platform – History</vt:lpstr>
      <vt:lpstr>Java Platform: Terminology</vt:lpstr>
      <vt:lpstr>Java Platform: Terminology (2)</vt:lpstr>
      <vt:lpstr>Java Platform: Terminology (2)</vt:lpstr>
      <vt:lpstr>Java Compilation and Execution</vt:lpstr>
      <vt:lpstr>Cross-Platform Java</vt:lpstr>
      <vt:lpstr>Console-Based Compilation and Execution of Java Code</vt:lpstr>
      <vt:lpstr>Java Platform Editions</vt:lpstr>
      <vt:lpstr>Java SE 8 Platform</vt:lpstr>
      <vt:lpstr>Packages in Java</vt:lpstr>
      <vt:lpstr>Creating a JAR File</vt:lpstr>
      <vt:lpstr>Creating a JAR File and Configuring the Classpath</vt:lpstr>
      <vt:lpstr>What You Need to Program?</vt:lpstr>
      <vt:lpstr>Java IDEs</vt:lpstr>
      <vt:lpstr>Eclipse – IDE for Java Developers</vt:lpstr>
      <vt:lpstr>Benefits of Eclipse</vt:lpstr>
      <vt:lpstr>Eclipse IDE</vt:lpstr>
      <vt:lpstr>NetBeans</vt:lpstr>
      <vt:lpstr>NetBeans</vt:lpstr>
      <vt:lpstr>IntelliJ IDEA</vt:lpstr>
      <vt:lpstr>IntelliJ IDEA</vt:lpstr>
      <vt:lpstr>Java Documentation</vt:lpstr>
      <vt:lpstr>Java Documentation</vt:lpstr>
      <vt:lpstr>Java API Documentation</vt:lpstr>
      <vt:lpstr>Summary</vt:lpstr>
      <vt:lpstr>Introduction to Java</vt:lpstr>
      <vt:lpstr>License</vt:lpstr>
      <vt:lpstr>Free Trainings @ Software University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Java</dc:title>
  <dc:creator/>
  <cp:keywords>Java, JDK, Eclipse, java, javac, SoftUni, Software University, programming, course</cp:keywords>
  <cp:lastModifiedBy/>
  <cp:revision>1</cp:revision>
  <dcterms:created xsi:type="dcterms:W3CDTF">2014-01-02T17:00:34Z</dcterms:created>
  <dcterms:modified xsi:type="dcterms:W3CDTF">2014-05-04T15:50:53Z</dcterms:modified>
  <cp:category>programming, Java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